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7" r:id="rId3"/>
    <p:sldId id="256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6" r:id="rId20"/>
    <p:sldId id="275" r:id="rId21"/>
    <p:sldId id="274" r:id="rId22"/>
    <p:sldId id="281" r:id="rId23"/>
    <p:sldId id="280" r:id="rId24"/>
    <p:sldId id="279" r:id="rId25"/>
    <p:sldId id="278" r:id="rId26"/>
    <p:sldId id="277" r:id="rId27"/>
    <p:sldId id="285" r:id="rId28"/>
    <p:sldId id="282" r:id="rId29"/>
    <p:sldId id="283" r:id="rId30"/>
    <p:sldId id="284" r:id="rId31"/>
    <p:sldId id="258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70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/>
              <a:pPr/>
              <a:t>19.02.2017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80423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>
                <a:solidFill>
                  <a:srgbClr val="B13F9A"/>
                </a:solidFill>
              </a:rPr>
              <a:pPr/>
              <a:t>19.02.2017</a:t>
            </a:fld>
            <a:endParaRPr lang="ru-RU">
              <a:solidFill>
                <a:srgbClr val="B13F9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B13F9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>
                <a:solidFill>
                  <a:srgbClr val="B13F9A"/>
                </a:solidFill>
              </a:rPr>
              <a:pPr/>
              <a:t>‹#›</a:t>
            </a:fld>
            <a:endParaRPr lang="ru-RU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89674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>
                <a:solidFill>
                  <a:srgbClr val="B13F9A"/>
                </a:solidFill>
              </a:rPr>
              <a:pPr/>
              <a:t>19.02.2017</a:t>
            </a:fld>
            <a:endParaRPr lang="ru-RU">
              <a:solidFill>
                <a:srgbClr val="B13F9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>
              <a:solidFill>
                <a:srgbClr val="B13F9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19B0651-EE4F-4900-A07F-96A6BFA9D0F0}" type="slidenum">
              <a:rPr lang="ru-RU" smtClean="0">
                <a:solidFill>
                  <a:srgbClr val="B13F9A"/>
                </a:solidFill>
              </a:rPr>
              <a:pPr/>
              <a:t>‹#›</a:t>
            </a:fld>
            <a:endParaRPr lang="ru-RU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42093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>
                <a:solidFill>
                  <a:srgbClr val="B13F9A"/>
                </a:solidFill>
              </a:rPr>
              <a:pPr/>
              <a:t>19.02.2017</a:t>
            </a:fld>
            <a:endParaRPr lang="ru-RU">
              <a:solidFill>
                <a:srgbClr val="B13F9A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B13F9A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>
                <a:solidFill>
                  <a:srgbClr val="B13F9A"/>
                </a:solidFill>
              </a:rPr>
              <a:pPr/>
              <a:t>‹#›</a:t>
            </a:fld>
            <a:endParaRPr lang="ru-RU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33048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>
                <a:solidFill>
                  <a:srgbClr val="B13F9A"/>
                </a:solidFill>
              </a:rPr>
              <a:pPr/>
              <a:t>19.02.2017</a:t>
            </a:fld>
            <a:endParaRPr lang="ru-RU">
              <a:solidFill>
                <a:srgbClr val="B13F9A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B13F9A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>
                <a:solidFill>
                  <a:srgbClr val="B13F9A"/>
                </a:solidFill>
              </a:rPr>
              <a:pPr/>
              <a:t>‹#›</a:t>
            </a:fld>
            <a:endParaRPr lang="ru-RU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41676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>
                <a:solidFill>
                  <a:srgbClr val="B13F9A"/>
                </a:solidFill>
              </a:rPr>
              <a:pPr/>
              <a:t>19.02.2017</a:t>
            </a:fld>
            <a:endParaRPr lang="ru-RU">
              <a:solidFill>
                <a:srgbClr val="B13F9A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B13F9A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>
                <a:solidFill>
                  <a:srgbClr val="B13F9A"/>
                </a:solidFill>
              </a:rPr>
              <a:pPr/>
              <a:t>‹#›</a:t>
            </a:fld>
            <a:endParaRPr lang="ru-RU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22741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>
                <a:solidFill>
                  <a:srgbClr val="B13F9A"/>
                </a:solidFill>
              </a:rPr>
              <a:pPr/>
              <a:t>19.02.2017</a:t>
            </a:fld>
            <a:endParaRPr lang="ru-RU">
              <a:solidFill>
                <a:srgbClr val="B13F9A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>
              <a:solidFill>
                <a:srgbClr val="B13F9A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>
                <a:solidFill>
                  <a:srgbClr val="B13F9A"/>
                </a:solidFill>
              </a:rPr>
              <a:pPr/>
              <a:t>‹#›</a:t>
            </a:fld>
            <a:endParaRPr lang="ru-RU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01301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>
                <a:solidFill>
                  <a:srgbClr val="B13F9A"/>
                </a:solidFill>
              </a:rPr>
              <a:pPr/>
              <a:t>19.02.2017</a:t>
            </a:fld>
            <a:endParaRPr lang="ru-RU">
              <a:solidFill>
                <a:srgbClr val="B13F9A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B13F9A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>
                <a:solidFill>
                  <a:srgbClr val="B13F9A"/>
                </a:solidFill>
              </a:rPr>
              <a:pPr/>
              <a:t>‹#›</a:t>
            </a:fld>
            <a:endParaRPr lang="ru-RU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33523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>
                <a:solidFill>
                  <a:srgbClr val="F4E7ED"/>
                </a:solidFill>
              </a:rPr>
              <a:pPr/>
              <a:t>19.02.2017</a:t>
            </a:fld>
            <a:endParaRPr lang="ru-RU">
              <a:solidFill>
                <a:srgbClr val="F4E7ED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F4E7ED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>
                <a:solidFill>
                  <a:srgbClr val="F4E7ED"/>
                </a:solidFill>
              </a:rPr>
              <a:pPr/>
              <a:t>‹#›</a:t>
            </a:fld>
            <a:endParaRPr lang="ru-RU">
              <a:solidFill>
                <a:srgbClr val="F4E7ED"/>
              </a:solidFill>
            </a:endParaRPr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32839832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>
                <a:solidFill>
                  <a:srgbClr val="B13F9A"/>
                </a:solidFill>
              </a:rPr>
              <a:pPr/>
              <a:t>19.02.2017</a:t>
            </a:fld>
            <a:endParaRPr lang="ru-RU">
              <a:solidFill>
                <a:srgbClr val="B13F9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B13F9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>
                <a:solidFill>
                  <a:srgbClr val="B13F9A"/>
                </a:solidFill>
              </a:rPr>
              <a:pPr/>
              <a:t>‹#›</a:t>
            </a:fld>
            <a:endParaRPr lang="ru-RU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051534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>
                <a:solidFill>
                  <a:srgbClr val="B13F9A"/>
                </a:solidFill>
              </a:rPr>
              <a:pPr/>
              <a:t>19.02.2017</a:t>
            </a:fld>
            <a:endParaRPr lang="ru-RU">
              <a:solidFill>
                <a:srgbClr val="B13F9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>
              <a:solidFill>
                <a:srgbClr val="B13F9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>
                <a:solidFill>
                  <a:srgbClr val="B13F9A"/>
                </a:solidFill>
              </a:rPr>
              <a:pPr/>
              <a:t>‹#›</a:t>
            </a:fld>
            <a:endParaRPr lang="ru-RU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00272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>
                <a:solidFill>
                  <a:srgbClr val="B13F9A"/>
                </a:solidFill>
              </a:rPr>
              <a:pPr/>
              <a:t>19.02.2017</a:t>
            </a:fld>
            <a:endParaRPr lang="ru-RU">
              <a:solidFill>
                <a:srgbClr val="B13F9A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>
              <a:solidFill>
                <a:srgbClr val="B13F9A"/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>
                <a:solidFill>
                  <a:srgbClr val="B13F9A"/>
                </a:solidFill>
              </a:rPr>
              <a:pPr/>
              <a:t>‹#›</a:t>
            </a:fld>
            <a:endParaRPr lang="ru-RU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3230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slide" Target="slide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slide" Target="slide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slide" Target="slide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slide" Target="slide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slide" Target="slide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slide" Target="slide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slide" Target="slide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slide" Target="slide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slide" Target="slide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slide" Target="slide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slide" Target="slide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slide" Target="slide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slide" Target="slide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slide" Target="slide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3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slide" Target="slide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4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slide" Target="slide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5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9.xml"/><Relationship Id="rId2" Type="http://schemas.openxmlformats.org/officeDocument/2006/relationships/slide" Target="slide28.xml"/><Relationship Id="rId1" Type="http://schemas.openxmlformats.org/officeDocument/2006/relationships/slideLayout" Target="../slideLayouts/slideLayout13.xml"/><Relationship Id="rId6" Type="http://schemas.openxmlformats.org/officeDocument/2006/relationships/slide" Target="slide27.xml"/><Relationship Id="rId5" Type="http://schemas.openxmlformats.org/officeDocument/2006/relationships/image" Target="../media/image5.gif"/><Relationship Id="rId4" Type="http://schemas.openxmlformats.org/officeDocument/2006/relationships/slide" Target="slide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slide" Target="slide2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6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slide" Target="slide2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7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slide" Target="slide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8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12.xml"/><Relationship Id="rId13" Type="http://schemas.openxmlformats.org/officeDocument/2006/relationships/slide" Target="slide17.xml"/><Relationship Id="rId18" Type="http://schemas.openxmlformats.org/officeDocument/2006/relationships/slide" Target="slide22.xml"/><Relationship Id="rId3" Type="http://schemas.openxmlformats.org/officeDocument/2006/relationships/slide" Target="slide7.xml"/><Relationship Id="rId21" Type="http://schemas.openxmlformats.org/officeDocument/2006/relationships/slide" Target="slide25.xml"/><Relationship Id="rId7" Type="http://schemas.openxmlformats.org/officeDocument/2006/relationships/slide" Target="slide11.xml"/><Relationship Id="rId12" Type="http://schemas.openxmlformats.org/officeDocument/2006/relationships/slide" Target="slide16.xml"/><Relationship Id="rId17" Type="http://schemas.openxmlformats.org/officeDocument/2006/relationships/slide" Target="slide21.xml"/><Relationship Id="rId2" Type="http://schemas.openxmlformats.org/officeDocument/2006/relationships/slide" Target="slide6.xml"/><Relationship Id="rId16" Type="http://schemas.openxmlformats.org/officeDocument/2006/relationships/slide" Target="slide20.xml"/><Relationship Id="rId20" Type="http://schemas.openxmlformats.org/officeDocument/2006/relationships/slide" Target="slide24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10.xml"/><Relationship Id="rId11" Type="http://schemas.openxmlformats.org/officeDocument/2006/relationships/slide" Target="slide15.xml"/><Relationship Id="rId5" Type="http://schemas.openxmlformats.org/officeDocument/2006/relationships/slide" Target="slide9.xml"/><Relationship Id="rId15" Type="http://schemas.openxmlformats.org/officeDocument/2006/relationships/slide" Target="slide19.xml"/><Relationship Id="rId10" Type="http://schemas.openxmlformats.org/officeDocument/2006/relationships/slide" Target="slide14.xml"/><Relationship Id="rId19" Type="http://schemas.openxmlformats.org/officeDocument/2006/relationships/slide" Target="slide23.xml"/><Relationship Id="rId4" Type="http://schemas.openxmlformats.org/officeDocument/2006/relationships/slide" Target="slide8.xml"/><Relationship Id="rId9" Type="http://schemas.openxmlformats.org/officeDocument/2006/relationships/slide" Target="slide13.xml"/><Relationship Id="rId14" Type="http://schemas.openxmlformats.org/officeDocument/2006/relationships/slide" Target="slide18.xml"/><Relationship Id="rId22" Type="http://schemas.openxmlformats.org/officeDocument/2006/relationships/slide" Target="slide2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slide" Target="slide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slide" Target="slide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slide" Target="slide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slide" Target="slide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:\учитель\6 класс\проект по странам\i (3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618625"/>
            <a:ext cx="8136904" cy="5571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5677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sz="36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 algn="ctr">
              <a:buNone/>
            </a:pPr>
            <a:r>
              <a:rPr lang="en-US" sz="3600" b="1" dirty="0" smtClean="0">
                <a:solidFill>
                  <a:schemeClr val="accent1">
                    <a:lumMod val="50000"/>
                  </a:schemeClr>
                </a:solidFill>
              </a:rPr>
              <a:t>Liverpool is a home for….</a:t>
            </a:r>
          </a:p>
        </p:txBody>
      </p:sp>
      <p:pic>
        <p:nvPicPr>
          <p:cNvPr id="4" name="Рисунок 3" descr="http://hl-away.info/_ph/97/503636005.gif">
            <a:hlinkClick r:id="rId2" action="ppaction://hlinksldjump"/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62" r="25062"/>
          <a:stretch>
            <a:fillRect/>
          </a:stretch>
        </p:blipFill>
        <p:spPr bwMode="auto">
          <a:xfrm>
            <a:off x="5220072" y="260648"/>
            <a:ext cx="2664296" cy="1584176"/>
          </a:xfrm>
          <a:prstGeom prst="rect">
            <a:avLst/>
          </a:prstGeom>
          <a:noFill/>
          <a:ln>
            <a:noFill/>
          </a:ln>
        </p:spPr>
      </p:pic>
      <p:pic>
        <p:nvPicPr>
          <p:cNvPr id="6146" name="Picture 2" descr="F:\учитель\6 класс\проект по странам\i (8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852936"/>
            <a:ext cx="4608512" cy="3781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7547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sz="3600" b="1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 algn="ctr">
              <a:buNone/>
            </a:pPr>
            <a:r>
              <a:rPr lang="en-US" sz="3600" b="1" dirty="0" smtClean="0">
                <a:solidFill>
                  <a:schemeClr val="accent1">
                    <a:lumMod val="50000"/>
                  </a:schemeClr>
                </a:solidFill>
              </a:rPr>
              <a:t>What regions does Scotland consist of?</a:t>
            </a:r>
            <a:endParaRPr lang="en-US" sz="3600" b="1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Рисунок 3" descr="http://hl-away.info/_ph/97/503636005.gif">
            <a:hlinkClick r:id="rId2" action="ppaction://hlinksldjump"/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62" r="25062"/>
          <a:stretch>
            <a:fillRect/>
          </a:stretch>
        </p:blipFill>
        <p:spPr bwMode="auto">
          <a:xfrm>
            <a:off x="5220072" y="260648"/>
            <a:ext cx="2664296" cy="15841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 descr="F:\учитель\6 класс\проект по странам\10962356-Scotland-Shaded-relief-map-with-major-urban-areas-Surrounding-territory-greyed-out-Colored-according-Stock-Photo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8612" y="2780928"/>
            <a:ext cx="2273300" cy="396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8369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sz="36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 algn="ctr">
              <a:buNone/>
            </a:pPr>
            <a:r>
              <a:rPr lang="en-US" sz="3600" b="1" dirty="0" smtClean="0">
                <a:solidFill>
                  <a:schemeClr val="accent1">
                    <a:lumMod val="50000"/>
                  </a:schemeClr>
                </a:solidFill>
              </a:rPr>
              <a:t>What is the most famous Scottish mountain?</a:t>
            </a:r>
            <a:endParaRPr lang="en-US" sz="3600" b="1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Рисунок 3" descr="http://hl-away.info/_ph/97/503636005.gif">
            <a:hlinkClick r:id="rId2" action="ppaction://hlinksldjump"/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62" r="25062"/>
          <a:stretch>
            <a:fillRect/>
          </a:stretch>
        </p:blipFill>
        <p:spPr bwMode="auto">
          <a:xfrm>
            <a:off x="5220072" y="260648"/>
            <a:ext cx="2664296" cy="1584176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0" name="Picture 2" descr="F:\учитель\6 класс\проект по странам\i (9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573016"/>
            <a:ext cx="7056784" cy="3131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8369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484784"/>
            <a:ext cx="7239000" cy="4846320"/>
          </a:xfrm>
        </p:spPr>
        <p:txBody>
          <a:bodyPr/>
          <a:lstStyle/>
          <a:p>
            <a:pPr marL="0" indent="0" algn="ctr">
              <a:buNone/>
            </a:pPr>
            <a:endParaRPr lang="en-US" sz="36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 algn="ctr">
              <a:buNone/>
            </a:pPr>
            <a:r>
              <a:rPr lang="en-US" sz="3600" b="1" dirty="0" smtClean="0">
                <a:solidFill>
                  <a:schemeClr val="accent1">
                    <a:lumMod val="50000"/>
                  </a:schemeClr>
                </a:solidFill>
              </a:rPr>
              <a:t>Name the traditional Scottish costume and national musical instrument.</a:t>
            </a:r>
            <a:endParaRPr lang="en-US" sz="3600" b="1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Рисунок 3" descr="http://hl-away.info/_ph/97/503636005.gif">
            <a:hlinkClick r:id="rId2" action="ppaction://hlinksldjump"/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62" r="25062"/>
          <a:stretch>
            <a:fillRect/>
          </a:stretch>
        </p:blipFill>
        <p:spPr bwMode="auto">
          <a:xfrm>
            <a:off x="5220072" y="260648"/>
            <a:ext cx="2664296" cy="1584176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4" name="Picture 2" descr="F:\учитель\6 класс\проект по странам\i (11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3284983"/>
            <a:ext cx="2304256" cy="3564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8369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sz="36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 algn="ctr">
              <a:buNone/>
            </a:pPr>
            <a:r>
              <a:rPr lang="en-US" sz="3600" b="1" dirty="0" smtClean="0">
                <a:solidFill>
                  <a:schemeClr val="accent1">
                    <a:lumMod val="50000"/>
                  </a:schemeClr>
                </a:solidFill>
              </a:rPr>
              <a:t>Where is a big shipbuilding center situated in Scotland?</a:t>
            </a:r>
            <a:endParaRPr lang="en-US" sz="3600" b="1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Рисунок 3" descr="http://hl-away.info/_ph/97/503636005.gif">
            <a:hlinkClick r:id="rId2" action="ppaction://hlinksldjump"/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62" r="25062"/>
          <a:stretch>
            <a:fillRect/>
          </a:stretch>
        </p:blipFill>
        <p:spPr bwMode="auto">
          <a:xfrm>
            <a:off x="5220072" y="260648"/>
            <a:ext cx="2664296" cy="1584176"/>
          </a:xfrm>
          <a:prstGeom prst="rect">
            <a:avLst/>
          </a:prstGeom>
          <a:noFill/>
          <a:ln>
            <a:noFill/>
          </a:ln>
        </p:spPr>
      </p:pic>
      <p:pic>
        <p:nvPicPr>
          <p:cNvPr id="4099" name="Picture 3" descr="F:\учитель\6 класс\проект по странам\i (13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640" y="3573015"/>
            <a:ext cx="7019704" cy="3012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8369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sz="36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 algn="ctr">
              <a:buNone/>
            </a:pPr>
            <a:r>
              <a:rPr lang="en-US" sz="3600" b="1" dirty="0" smtClean="0">
                <a:solidFill>
                  <a:schemeClr val="accent1">
                    <a:lumMod val="50000"/>
                  </a:schemeClr>
                </a:solidFill>
              </a:rPr>
              <a:t>Name one of the famous Scottish festival.</a:t>
            </a:r>
            <a:endParaRPr lang="en-US" sz="3600" b="1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Рисунок 3" descr="http://hl-away.info/_ph/97/503636005.gif">
            <a:hlinkClick r:id="rId2" action="ppaction://hlinksldjump"/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62" r="25062"/>
          <a:stretch>
            <a:fillRect/>
          </a:stretch>
        </p:blipFill>
        <p:spPr bwMode="auto">
          <a:xfrm>
            <a:off x="5220072" y="260648"/>
            <a:ext cx="2664296" cy="158417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2" descr="F:\учитель\6 класс\проект по странам\i (14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429000"/>
            <a:ext cx="4752528" cy="3153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8369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sz="36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 algn="ctr">
              <a:buNone/>
            </a:pPr>
            <a:r>
              <a:rPr lang="en-US" sz="3600" b="1" dirty="0" smtClean="0">
                <a:solidFill>
                  <a:schemeClr val="accent1">
                    <a:lumMod val="50000"/>
                  </a:schemeClr>
                </a:solidFill>
              </a:rPr>
              <a:t>What is the biggest stadium in Wales?</a:t>
            </a:r>
          </a:p>
        </p:txBody>
      </p:sp>
      <p:pic>
        <p:nvPicPr>
          <p:cNvPr id="4" name="Рисунок 3" descr="http://hl-away.info/_ph/97/503636005.gif">
            <a:hlinkClick r:id="rId2" action="ppaction://hlinksldjump"/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62" r="25062"/>
          <a:stretch>
            <a:fillRect/>
          </a:stretch>
        </p:blipFill>
        <p:spPr bwMode="auto">
          <a:xfrm>
            <a:off x="5220072" y="260648"/>
            <a:ext cx="2664296" cy="1584176"/>
          </a:xfrm>
          <a:prstGeom prst="rect">
            <a:avLst/>
          </a:prstGeom>
          <a:noFill/>
          <a:ln>
            <a:noFill/>
          </a:ln>
        </p:spPr>
      </p:pic>
      <p:pic>
        <p:nvPicPr>
          <p:cNvPr id="5122" name="Picture 2" descr="F:\учитель\6 класс\проект по странам\i (15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429000"/>
            <a:ext cx="5112568" cy="3392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5936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sz="36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 algn="ctr">
              <a:buNone/>
            </a:pPr>
            <a:r>
              <a:rPr lang="en-US" sz="3600" b="1" dirty="0" smtClean="0">
                <a:solidFill>
                  <a:schemeClr val="accent1">
                    <a:lumMod val="50000"/>
                  </a:schemeClr>
                </a:solidFill>
              </a:rPr>
              <a:t>Who is the patron Saint of Wales?</a:t>
            </a:r>
            <a:endParaRPr lang="en-US" sz="3600" b="1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Рисунок 3" descr="http://hl-away.info/_ph/97/503636005.gif">
            <a:hlinkClick r:id="rId2" action="ppaction://hlinksldjump"/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62" r="25062"/>
          <a:stretch>
            <a:fillRect/>
          </a:stretch>
        </p:blipFill>
        <p:spPr bwMode="auto">
          <a:xfrm>
            <a:off x="5220072" y="260648"/>
            <a:ext cx="2664296" cy="1584176"/>
          </a:xfrm>
          <a:prstGeom prst="rect">
            <a:avLst/>
          </a:prstGeom>
          <a:noFill/>
          <a:ln>
            <a:noFill/>
          </a:ln>
        </p:spPr>
      </p:pic>
      <p:pic>
        <p:nvPicPr>
          <p:cNvPr id="6146" name="Picture 2" descr="F:\учитель\6 класс\проект по странам\i (16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3395363"/>
            <a:ext cx="4824536" cy="3201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5936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sz="36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 algn="ctr">
              <a:buNone/>
            </a:pPr>
            <a:r>
              <a:rPr lang="en-US" sz="3600" b="1" dirty="0" smtClean="0">
                <a:solidFill>
                  <a:schemeClr val="accent1">
                    <a:lumMod val="50000"/>
                  </a:schemeClr>
                </a:solidFill>
              </a:rPr>
              <a:t>What are the most famous natural springs in Wales?</a:t>
            </a:r>
            <a:endParaRPr lang="en-US" sz="3600" b="1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Рисунок 3" descr="http://hl-away.info/_ph/97/503636005.gif">
            <a:hlinkClick r:id="rId2" action="ppaction://hlinksldjump"/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62" r="25062"/>
          <a:stretch>
            <a:fillRect/>
          </a:stretch>
        </p:blipFill>
        <p:spPr bwMode="auto">
          <a:xfrm>
            <a:off x="5220072" y="260648"/>
            <a:ext cx="2664296" cy="1584176"/>
          </a:xfrm>
          <a:prstGeom prst="rect">
            <a:avLst/>
          </a:prstGeom>
          <a:noFill/>
          <a:ln>
            <a:noFill/>
          </a:ln>
        </p:spPr>
      </p:pic>
      <p:pic>
        <p:nvPicPr>
          <p:cNvPr id="7170" name="Picture 2" descr="F:\учитель\6 класс\проект по странам\i (17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3398089"/>
            <a:ext cx="4392488" cy="3290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5936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sz="36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 algn="ctr">
              <a:buNone/>
            </a:pPr>
            <a:r>
              <a:rPr lang="en-US" sz="3600" b="1" dirty="0" smtClean="0">
                <a:solidFill>
                  <a:schemeClr val="accent1">
                    <a:lumMod val="50000"/>
                  </a:schemeClr>
                </a:solidFill>
              </a:rPr>
              <a:t>What is the height of the biggest Welsh waterfalls?</a:t>
            </a:r>
          </a:p>
          <a:p>
            <a:pPr marL="0" indent="0" algn="ctr">
              <a:buNone/>
            </a:pPr>
            <a:endParaRPr lang="en-US" sz="3600" b="1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Рисунок 3" descr="http://hl-away.info/_ph/97/503636005.gif">
            <a:hlinkClick r:id="rId2" action="ppaction://hlinksldjump"/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62" r="25062"/>
          <a:stretch>
            <a:fillRect/>
          </a:stretch>
        </p:blipFill>
        <p:spPr bwMode="auto">
          <a:xfrm>
            <a:off x="5220072" y="260648"/>
            <a:ext cx="2664296" cy="1584176"/>
          </a:xfrm>
          <a:prstGeom prst="rect">
            <a:avLst/>
          </a:prstGeom>
          <a:noFill/>
          <a:ln>
            <a:noFill/>
          </a:ln>
        </p:spPr>
      </p:pic>
      <p:pic>
        <p:nvPicPr>
          <p:cNvPr id="8194" name="Picture 2" descr="F:\учитель\6 класс\проект по странам\i (18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429000"/>
            <a:ext cx="4536504" cy="3398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5936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:\учитель\6 класс\проект по странам\blank-map-of-the-united-kingdom_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11" t="9934" r="5791" b="3728"/>
          <a:stretch/>
        </p:blipFill>
        <p:spPr bwMode="auto">
          <a:xfrm>
            <a:off x="443541" y="86054"/>
            <a:ext cx="8352928" cy="6593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F:\учитель\6 класс\проект по странам\i (10)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4" t="6191" r="6341" b="17986"/>
          <a:stretch/>
        </p:blipFill>
        <p:spPr bwMode="auto">
          <a:xfrm>
            <a:off x="6853685" y="836712"/>
            <a:ext cx="2199468" cy="830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вал 3"/>
          <p:cNvSpPr/>
          <p:nvPr/>
        </p:nvSpPr>
        <p:spPr>
          <a:xfrm>
            <a:off x="4379979" y="2510898"/>
            <a:ext cx="96011" cy="10801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 flipH="1">
            <a:off x="2459765" y="3483006"/>
            <a:ext cx="203200" cy="5400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 flipH="1" flipV="1">
            <a:off x="4490245" y="5554951"/>
            <a:ext cx="240027" cy="34289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7356309" y="5518088"/>
            <a:ext cx="96011" cy="10801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4620006" y="1916832"/>
            <a:ext cx="192021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5893579" y="3553513"/>
            <a:ext cx="192021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43542" y="3050958"/>
            <a:ext cx="192021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1499659" y="5495770"/>
            <a:ext cx="192021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Круглая лента лицом вверх 9"/>
          <p:cNvSpPr/>
          <p:nvPr/>
        </p:nvSpPr>
        <p:spPr>
          <a:xfrm>
            <a:off x="73624" y="123528"/>
            <a:ext cx="9025003" cy="614932"/>
          </a:xfrm>
          <a:prstGeom prst="ellipseRibbon2">
            <a:avLst>
              <a:gd name="adj1" fmla="val 25000"/>
              <a:gd name="adj2" fmla="val 68352"/>
              <a:gd name="adj3" fmla="val 1250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мка 10"/>
          <p:cNvSpPr/>
          <p:nvPr/>
        </p:nvSpPr>
        <p:spPr>
          <a:xfrm>
            <a:off x="2363755" y="1052736"/>
            <a:ext cx="2016224" cy="486054"/>
          </a:xfrm>
          <a:prstGeom prst="fram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507771" y="1106742"/>
            <a:ext cx="1728192" cy="37804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5184816" y="4239090"/>
            <a:ext cx="1728192" cy="37804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2710971" y="4452965"/>
            <a:ext cx="1728192" cy="37804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443541" y="3645024"/>
            <a:ext cx="1728192" cy="37804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Рамка 20"/>
          <p:cNvSpPr/>
          <p:nvPr/>
        </p:nvSpPr>
        <p:spPr>
          <a:xfrm>
            <a:off x="5040800" y="4185084"/>
            <a:ext cx="2016224" cy="486054"/>
          </a:xfrm>
          <a:prstGeom prst="fram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2" name="Рамка 21"/>
          <p:cNvSpPr/>
          <p:nvPr/>
        </p:nvSpPr>
        <p:spPr>
          <a:xfrm>
            <a:off x="2603781" y="4428111"/>
            <a:ext cx="2016224" cy="486054"/>
          </a:xfrm>
          <a:prstGeom prst="fram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3" name="Рамка 22"/>
          <p:cNvSpPr/>
          <p:nvPr/>
        </p:nvSpPr>
        <p:spPr>
          <a:xfrm>
            <a:off x="299525" y="3591018"/>
            <a:ext cx="2016224" cy="486054"/>
          </a:xfrm>
          <a:prstGeom prst="fram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6302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sz="36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 algn="ctr">
              <a:buNone/>
            </a:pPr>
            <a:r>
              <a:rPr lang="en-US" sz="3600" b="1" dirty="0" smtClean="0">
                <a:solidFill>
                  <a:schemeClr val="accent1">
                    <a:lumMod val="50000"/>
                  </a:schemeClr>
                </a:solidFill>
              </a:rPr>
              <a:t>Comment on the picture:</a:t>
            </a:r>
            <a:endParaRPr lang="en-US" sz="3600" b="1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Рисунок 3" descr="http://hl-away.info/_ph/97/503636005.gif">
            <a:hlinkClick r:id="rId2" action="ppaction://hlinksldjump"/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62" r="25062"/>
          <a:stretch>
            <a:fillRect/>
          </a:stretch>
        </p:blipFill>
        <p:spPr bwMode="auto">
          <a:xfrm>
            <a:off x="5220072" y="260648"/>
            <a:ext cx="2664296" cy="1584176"/>
          </a:xfrm>
          <a:prstGeom prst="rect">
            <a:avLst/>
          </a:prstGeom>
          <a:noFill/>
          <a:ln>
            <a:noFill/>
          </a:ln>
        </p:spPr>
      </p:pic>
      <p:pic>
        <p:nvPicPr>
          <p:cNvPr id="9218" name="Picture 2" descr="F:\учитель\6 класс\проект по странам\i (19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2924944"/>
            <a:ext cx="1656184" cy="3912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5936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sz="36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 algn="ctr">
              <a:buNone/>
            </a:pPr>
            <a:r>
              <a:rPr lang="en-US" sz="3600" b="1" dirty="0" smtClean="0">
                <a:solidFill>
                  <a:schemeClr val="accent1">
                    <a:lumMod val="50000"/>
                  </a:schemeClr>
                </a:solidFill>
              </a:rPr>
              <a:t>What is the famous theatre in Belfast?</a:t>
            </a:r>
            <a:endParaRPr lang="en-US" sz="3600" b="1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Рисунок 3" descr="http://hl-away.info/_ph/97/503636005.gif">
            <a:hlinkClick r:id="rId2" action="ppaction://hlinksldjump"/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62" r="25062"/>
          <a:stretch>
            <a:fillRect/>
          </a:stretch>
        </p:blipFill>
        <p:spPr bwMode="auto">
          <a:xfrm>
            <a:off x="5220072" y="260648"/>
            <a:ext cx="2664296" cy="15841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42" name="Picture 2" descr="F:\учитель\6 класс\проект по странам\i (20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3501008"/>
            <a:ext cx="3816424" cy="2889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5307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sz="36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 algn="ctr">
              <a:buNone/>
            </a:pPr>
            <a:r>
              <a:rPr lang="en-US" sz="3600" b="1" dirty="0" smtClean="0">
                <a:solidFill>
                  <a:schemeClr val="accent1">
                    <a:lumMod val="50000"/>
                  </a:schemeClr>
                </a:solidFill>
              </a:rPr>
              <a:t>What is the climate in northern Ireland?</a:t>
            </a:r>
            <a:endParaRPr lang="en-US" sz="3600" b="1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Рисунок 3" descr="http://hl-away.info/_ph/97/503636005.gif">
            <a:hlinkClick r:id="rId2" action="ppaction://hlinksldjump"/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62" r="25062"/>
          <a:stretch>
            <a:fillRect/>
          </a:stretch>
        </p:blipFill>
        <p:spPr bwMode="auto">
          <a:xfrm>
            <a:off x="5220072" y="260648"/>
            <a:ext cx="2664296" cy="15841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66" name="Picture 2" descr="F:\учитель\6 класс\проект по странам\i (22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3573016"/>
            <a:ext cx="4144480" cy="2911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5307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3600" b="1" dirty="0" smtClean="0">
                <a:solidFill>
                  <a:schemeClr val="accent1">
                    <a:lumMod val="50000"/>
                  </a:schemeClr>
                </a:solidFill>
              </a:rPr>
              <a:t>How many historical museums are therein Northern Ireland?</a:t>
            </a:r>
          </a:p>
        </p:txBody>
      </p:sp>
      <p:pic>
        <p:nvPicPr>
          <p:cNvPr id="4" name="Рисунок 3" descr="http://hl-away.info/_ph/97/503636005.gif">
            <a:hlinkClick r:id="rId2" action="ppaction://hlinksldjump"/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62" r="25062"/>
          <a:stretch>
            <a:fillRect/>
          </a:stretch>
        </p:blipFill>
        <p:spPr bwMode="auto">
          <a:xfrm>
            <a:off x="5220072" y="260648"/>
            <a:ext cx="2664296" cy="15841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90" name="Picture 2" descr="F:\учитель\6 класс\проект по странам\i (21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946204"/>
            <a:ext cx="4680520" cy="3506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5307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sz="36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 algn="ctr">
              <a:buNone/>
            </a:pPr>
            <a:r>
              <a:rPr lang="en-US" sz="3600" b="1" dirty="0" smtClean="0">
                <a:solidFill>
                  <a:schemeClr val="accent1">
                    <a:lumMod val="50000"/>
                  </a:schemeClr>
                </a:solidFill>
              </a:rPr>
              <a:t>Who is the patron Saint of Northern Ireland?</a:t>
            </a:r>
          </a:p>
        </p:txBody>
      </p:sp>
      <p:pic>
        <p:nvPicPr>
          <p:cNvPr id="4" name="Рисунок 3" descr="http://hl-away.info/_ph/97/503636005.gif">
            <a:hlinkClick r:id="rId2" action="ppaction://hlinksldjump"/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62" r="25062"/>
          <a:stretch>
            <a:fillRect/>
          </a:stretch>
        </p:blipFill>
        <p:spPr bwMode="auto">
          <a:xfrm>
            <a:off x="5220072" y="260648"/>
            <a:ext cx="2664296" cy="15841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314" name="Picture 2" descr="F:\учитель\6 класс\проект по странам\i (23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573016"/>
            <a:ext cx="7925466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5307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sz="36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 algn="ctr">
              <a:buNone/>
            </a:pPr>
            <a:r>
              <a:rPr lang="en-US" sz="3600" b="1" dirty="0" smtClean="0">
                <a:solidFill>
                  <a:schemeClr val="accent1">
                    <a:lumMod val="50000"/>
                  </a:schemeClr>
                </a:solidFill>
              </a:rPr>
              <a:t>Comment on the picture:</a:t>
            </a:r>
            <a:endParaRPr lang="en-US" sz="3600" b="1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Рисунок 3" descr="http://hl-away.info/_ph/97/503636005.gif">
            <a:hlinkClick r:id="rId2" action="ppaction://hlinksldjump"/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62" r="25062"/>
          <a:stretch>
            <a:fillRect/>
          </a:stretch>
        </p:blipFill>
        <p:spPr bwMode="auto">
          <a:xfrm>
            <a:off x="5220072" y="260648"/>
            <a:ext cx="2664296" cy="15841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38" name="Picture 2" descr="F:\учитель\6 класс\проект по странам\i (24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072" y="2996952"/>
            <a:ext cx="7596336" cy="3386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5307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Let’s have a rest!</a:t>
            </a:r>
            <a:endParaRPr lang="ru-RU" dirty="0"/>
          </a:p>
        </p:txBody>
      </p:sp>
      <p:sp>
        <p:nvSpPr>
          <p:cNvPr id="5" name="Объект 3">
            <a:hlinkClick r:id="rId2" action="ppaction://hlinksldjump"/>
          </p:cNvPr>
          <p:cNvSpPr txBox="1">
            <a:spLocks/>
          </p:cNvSpPr>
          <p:nvPr/>
        </p:nvSpPr>
        <p:spPr>
          <a:xfrm>
            <a:off x="2915816" y="3789040"/>
            <a:ext cx="1666528" cy="1603560"/>
          </a:xfrm>
          <a:prstGeom prst="star8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tx2"/>
              </a:buClr>
              <a:buSzPct val="73000"/>
              <a:buFont typeface="Wingdings 2"/>
              <a:buChar char=""/>
              <a:defRPr kumimoji="0" sz="2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21208" indent="-228600" algn="l" rtl="0" eaLnBrk="1" latinLnBrk="0" hangingPunct="1">
              <a:spcBef>
                <a:spcPts val="500"/>
              </a:spcBef>
              <a:buClr>
                <a:schemeClr val="accent4"/>
              </a:buClr>
              <a:buSzPct val="80000"/>
              <a:buFont typeface="Wingdings 2"/>
              <a:buChar char=""/>
              <a:defRPr kumimoji="0" sz="2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58952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0000"/>
              <a:buFont typeface="Wingdings"/>
              <a:buChar char="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0584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Char char="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28016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70000"/>
              <a:buFont typeface="Wingdings"/>
              <a:buChar char="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472184" indent="-182880" algn="l" rtl="0" eaLnBrk="1" latinLnBrk="0" hangingPunct="1">
              <a:spcBef>
                <a:spcPts val="400"/>
              </a:spcBef>
              <a:buClr>
                <a:schemeClr val="accent4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67335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Char char="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847088" indent="-182880" algn="l" rtl="0" eaLnBrk="1" latinLnBrk="0" hangingPunct="1">
              <a:spcBef>
                <a:spcPts val="300"/>
              </a:spcBef>
              <a:buClr>
                <a:schemeClr val="accent4"/>
              </a:buClr>
              <a:buSzPct val="100000"/>
              <a:buChar char="•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057400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Wingdings"/>
              <a:buChar char="§"/>
              <a:defRPr kumimoji="0" sz="14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0" indent="0" algn="ctr">
              <a:buFont typeface="Wingdings 2"/>
              <a:buNone/>
            </a:pPr>
            <a:r>
              <a:rPr lang="en-US" sz="3200" b="1" dirty="0">
                <a:solidFill>
                  <a:schemeClr val="bg2">
                    <a:lumMod val="10000"/>
                  </a:schemeClr>
                </a:solidFill>
              </a:rPr>
              <a:t>2</a:t>
            </a:r>
            <a:endParaRPr lang="ru-RU" sz="32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6" name="Объект 3">
            <a:hlinkClick r:id="rId3" action="ppaction://hlinksldjump"/>
          </p:cNvPr>
          <p:cNvSpPr txBox="1">
            <a:spLocks/>
          </p:cNvSpPr>
          <p:nvPr/>
        </p:nvSpPr>
        <p:spPr>
          <a:xfrm>
            <a:off x="5292080" y="1412776"/>
            <a:ext cx="1666528" cy="1603560"/>
          </a:xfrm>
          <a:prstGeom prst="star8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tx2"/>
              </a:buClr>
              <a:buSzPct val="73000"/>
              <a:buFont typeface="Wingdings 2"/>
              <a:buChar char=""/>
              <a:defRPr kumimoji="0" sz="2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21208" indent="-228600" algn="l" rtl="0" eaLnBrk="1" latinLnBrk="0" hangingPunct="1">
              <a:spcBef>
                <a:spcPts val="500"/>
              </a:spcBef>
              <a:buClr>
                <a:schemeClr val="accent4"/>
              </a:buClr>
              <a:buSzPct val="80000"/>
              <a:buFont typeface="Wingdings 2"/>
              <a:buChar char=""/>
              <a:defRPr kumimoji="0" sz="2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58952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0000"/>
              <a:buFont typeface="Wingdings"/>
              <a:buChar char="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0584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Char char="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28016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70000"/>
              <a:buFont typeface="Wingdings"/>
              <a:buChar char="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472184" indent="-182880" algn="l" rtl="0" eaLnBrk="1" latinLnBrk="0" hangingPunct="1">
              <a:spcBef>
                <a:spcPts val="400"/>
              </a:spcBef>
              <a:buClr>
                <a:schemeClr val="accent4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67335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Char char="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847088" indent="-182880" algn="l" rtl="0" eaLnBrk="1" latinLnBrk="0" hangingPunct="1">
              <a:spcBef>
                <a:spcPts val="300"/>
              </a:spcBef>
              <a:buClr>
                <a:schemeClr val="accent4"/>
              </a:buClr>
              <a:buSzPct val="100000"/>
              <a:buChar char="•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057400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Wingdings"/>
              <a:buChar char="§"/>
              <a:defRPr kumimoji="0" sz="14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0" indent="0" algn="ctr">
              <a:buFont typeface="Wingdings 2"/>
              <a:buNone/>
            </a:pPr>
            <a:r>
              <a:rPr lang="en-US" sz="3200" b="1" dirty="0" smtClean="0">
                <a:solidFill>
                  <a:schemeClr val="bg2">
                    <a:lumMod val="10000"/>
                  </a:schemeClr>
                </a:solidFill>
              </a:rPr>
              <a:t>3</a:t>
            </a:r>
            <a:endParaRPr lang="ru-RU" sz="3200" b="1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7" name="Рисунок 6" descr="http://hl-away.info/_ph/97/503636005.gif">
            <a:hlinkClick r:id="rId4" action="ppaction://hlinksldjump"/>
          </p:cNvPr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62" r="25062"/>
          <a:stretch>
            <a:fillRect/>
          </a:stretch>
        </p:blipFill>
        <p:spPr bwMode="auto">
          <a:xfrm>
            <a:off x="6125344" y="5085184"/>
            <a:ext cx="2664296" cy="1584176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Объект 3">
            <a:hlinkClick r:id="rId6" action="ppaction://hlinksldjump"/>
          </p:cNvPr>
          <p:cNvSpPr txBox="1">
            <a:spLocks/>
          </p:cNvSpPr>
          <p:nvPr/>
        </p:nvSpPr>
        <p:spPr>
          <a:xfrm>
            <a:off x="899592" y="2060848"/>
            <a:ext cx="1666528" cy="1603560"/>
          </a:xfrm>
          <a:prstGeom prst="star8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tx2"/>
              </a:buClr>
              <a:buSzPct val="73000"/>
              <a:buFont typeface="Wingdings 2"/>
              <a:buChar char=""/>
              <a:defRPr kumimoji="0" sz="2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21208" indent="-228600" algn="l" rtl="0" eaLnBrk="1" latinLnBrk="0" hangingPunct="1">
              <a:spcBef>
                <a:spcPts val="500"/>
              </a:spcBef>
              <a:buClr>
                <a:schemeClr val="accent4"/>
              </a:buClr>
              <a:buSzPct val="80000"/>
              <a:buFont typeface="Wingdings 2"/>
              <a:buChar char=""/>
              <a:defRPr kumimoji="0" sz="2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58952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0000"/>
              <a:buFont typeface="Wingdings"/>
              <a:buChar char="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0584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Char char="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28016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70000"/>
              <a:buFont typeface="Wingdings"/>
              <a:buChar char="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472184" indent="-182880" algn="l" rtl="0" eaLnBrk="1" latinLnBrk="0" hangingPunct="1">
              <a:spcBef>
                <a:spcPts val="400"/>
              </a:spcBef>
              <a:buClr>
                <a:schemeClr val="accent4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67335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Char char="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847088" indent="-182880" algn="l" rtl="0" eaLnBrk="1" latinLnBrk="0" hangingPunct="1">
              <a:spcBef>
                <a:spcPts val="300"/>
              </a:spcBef>
              <a:buClr>
                <a:schemeClr val="accent4"/>
              </a:buClr>
              <a:buSzPct val="100000"/>
              <a:buChar char="•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057400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Wingdings"/>
              <a:buChar char="§"/>
              <a:defRPr kumimoji="0" sz="14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0" indent="0" algn="ctr">
              <a:buFont typeface="Wingdings 2"/>
              <a:buNone/>
            </a:pPr>
            <a:r>
              <a:rPr lang="en-US" sz="3200" b="1" dirty="0" smtClean="0">
                <a:solidFill>
                  <a:schemeClr val="bg2">
                    <a:lumMod val="10000"/>
                  </a:schemeClr>
                </a:solidFill>
              </a:rPr>
              <a:t>1</a:t>
            </a:r>
            <a:endParaRPr lang="ru-RU" sz="3200" b="1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2796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Рисунок 3" descr="http://hl-away.info/_ph/97/503636005.gif">
            <a:hlinkClick r:id="rId2" action="ppaction://hlinksldjump"/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62" r="25062"/>
          <a:stretch>
            <a:fillRect/>
          </a:stretch>
        </p:blipFill>
        <p:spPr bwMode="auto">
          <a:xfrm>
            <a:off x="5220072" y="260648"/>
            <a:ext cx="2664296" cy="15841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362" name="Picture 2" descr="F:\учитель\6 класс\проект по странам\i (25).jpg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282" y="1844824"/>
            <a:ext cx="7095086" cy="4722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0331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sz="36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 algn="ctr">
              <a:buNone/>
            </a:pPr>
            <a:endParaRPr lang="en-US" sz="3600" b="1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Рисунок 3" descr="http://hl-away.info/_ph/97/503636005.gif">
            <a:hlinkClick r:id="rId2" action="ppaction://hlinksldjump"/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62" r="25062"/>
          <a:stretch>
            <a:fillRect/>
          </a:stretch>
        </p:blipFill>
        <p:spPr bwMode="auto">
          <a:xfrm>
            <a:off x="5220072" y="260648"/>
            <a:ext cx="2664296" cy="15841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6386" name="Picture 2" descr="F:\учитель\6 класс\проект по странам\i (26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988840"/>
            <a:ext cx="6631935" cy="4414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0331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Рисунок 3" descr="http://hl-away.info/_ph/97/503636005.gif">
            <a:hlinkClick r:id="rId2" action="ppaction://hlinksldjump"/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62" r="25062"/>
          <a:stretch>
            <a:fillRect/>
          </a:stretch>
        </p:blipFill>
        <p:spPr bwMode="auto">
          <a:xfrm>
            <a:off x="5220072" y="260648"/>
            <a:ext cx="2664296" cy="15841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7410" name="Picture 2" descr="F:\учитель\6 класс\проект по странам\i (27).jpg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700808"/>
            <a:ext cx="7056784" cy="4697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0331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63688" y="620688"/>
            <a:ext cx="6624736" cy="5544616"/>
          </a:xfrm>
          <a:solidFill>
            <a:schemeClr val="tx1"/>
          </a:solidFill>
        </p:spPr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TextBox 7"/>
          <p:cNvSpPr txBox="1"/>
          <p:nvPr/>
        </p:nvSpPr>
        <p:spPr>
          <a:xfrm rot="20812039">
            <a:off x="2035896" y="952503"/>
            <a:ext cx="238078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The United Kingdom</a:t>
            </a:r>
          </a:p>
          <a:p>
            <a:pPr algn="ctr"/>
            <a:r>
              <a:rPr lang="en-US" b="1" dirty="0" smtClean="0">
                <a:solidFill>
                  <a:schemeClr val="bg1"/>
                </a:solidFill>
              </a:rPr>
              <a:t> </a:t>
            </a:r>
          </a:p>
          <a:p>
            <a:pPr algn="ctr"/>
            <a:r>
              <a:rPr lang="en-US" b="1" dirty="0" smtClean="0">
                <a:solidFill>
                  <a:schemeClr val="bg1"/>
                </a:solidFill>
              </a:rPr>
              <a:t>Scotland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 rot="1580301">
            <a:off x="5877029" y="1091002"/>
            <a:ext cx="185339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England</a:t>
            </a:r>
          </a:p>
          <a:p>
            <a:pPr algn="ctr"/>
            <a:endParaRPr lang="en-US" b="1" dirty="0">
              <a:solidFill>
                <a:schemeClr val="bg1"/>
              </a:solidFill>
            </a:endParaRPr>
          </a:p>
          <a:p>
            <a:pPr algn="ctr"/>
            <a:r>
              <a:rPr lang="en-US" b="1" dirty="0" smtClean="0">
                <a:solidFill>
                  <a:schemeClr val="bg1"/>
                </a:solidFill>
              </a:rPr>
              <a:t>The Union Jack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 rot="421852">
            <a:off x="4273577" y="1915890"/>
            <a:ext cx="102784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Daffodil</a:t>
            </a:r>
          </a:p>
          <a:p>
            <a:pPr algn="ctr"/>
            <a:endParaRPr lang="en-US" b="1" dirty="0">
              <a:solidFill>
                <a:schemeClr val="bg1"/>
              </a:solidFill>
            </a:endParaRPr>
          </a:p>
          <a:p>
            <a:pPr algn="ctr"/>
            <a:r>
              <a:rPr lang="en-US" b="1" dirty="0" smtClean="0">
                <a:solidFill>
                  <a:schemeClr val="bg1"/>
                </a:solidFill>
              </a:rPr>
              <a:t>thistle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 rot="20812039">
            <a:off x="2435434" y="2953270"/>
            <a:ext cx="9797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Wales</a:t>
            </a:r>
          </a:p>
          <a:p>
            <a:pPr algn="ctr"/>
            <a:endParaRPr lang="en-US" b="1" dirty="0">
              <a:solidFill>
                <a:schemeClr val="bg1"/>
              </a:solidFill>
            </a:endParaRPr>
          </a:p>
          <a:p>
            <a:pPr algn="ctr"/>
            <a:r>
              <a:rPr lang="en-US" b="1" dirty="0" smtClean="0">
                <a:solidFill>
                  <a:schemeClr val="bg1"/>
                </a:solidFill>
              </a:rPr>
              <a:t>London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 rot="555154">
            <a:off x="5376052" y="2676271"/>
            <a:ext cx="199125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Edinburgh</a:t>
            </a:r>
          </a:p>
          <a:p>
            <a:pPr algn="ctr"/>
            <a:endParaRPr lang="en-US" b="1" dirty="0">
              <a:solidFill>
                <a:schemeClr val="bg1"/>
              </a:solidFill>
            </a:endParaRPr>
          </a:p>
          <a:p>
            <a:pPr algn="ctr"/>
            <a:r>
              <a:rPr lang="en-US" b="1" dirty="0" smtClean="0">
                <a:solidFill>
                  <a:schemeClr val="bg1"/>
                </a:solidFill>
              </a:rPr>
              <a:t>Northern Ireland</a:t>
            </a:r>
          </a:p>
          <a:p>
            <a:pPr algn="ctr"/>
            <a:endParaRPr lang="en-US" b="1" dirty="0">
              <a:solidFill>
                <a:schemeClr val="bg1"/>
              </a:solidFill>
            </a:endParaRPr>
          </a:p>
          <a:p>
            <a:pPr algn="ctr"/>
            <a:r>
              <a:rPr lang="en-US" b="1" dirty="0" smtClean="0">
                <a:solidFill>
                  <a:schemeClr val="bg1"/>
                </a:solidFill>
              </a:rPr>
              <a:t>Red rose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 rot="203064">
            <a:off x="3989490" y="4027834"/>
            <a:ext cx="92204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Belfast</a:t>
            </a:r>
          </a:p>
          <a:p>
            <a:pPr algn="ctr"/>
            <a:endParaRPr lang="en-US" b="1" dirty="0">
              <a:solidFill>
                <a:schemeClr val="bg1"/>
              </a:solidFill>
            </a:endParaRPr>
          </a:p>
          <a:p>
            <a:pPr algn="ctr"/>
            <a:r>
              <a:rPr lang="en-US" b="1" dirty="0" smtClean="0">
                <a:solidFill>
                  <a:schemeClr val="bg1"/>
                </a:solidFill>
              </a:rPr>
              <a:t>Clover</a:t>
            </a:r>
          </a:p>
          <a:p>
            <a:pPr algn="ctr"/>
            <a:endParaRPr lang="en-US" b="1" dirty="0">
              <a:solidFill>
                <a:schemeClr val="bg1"/>
              </a:solidFill>
            </a:endParaRPr>
          </a:p>
          <a:p>
            <a:pPr algn="ctr"/>
            <a:r>
              <a:rPr lang="en-US" b="1" dirty="0" smtClean="0">
                <a:solidFill>
                  <a:schemeClr val="bg1"/>
                </a:solidFill>
              </a:rPr>
              <a:t>Cardiff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7809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2553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:\учитель\6 класс\проект по странам\blank-map-of-the-united-kingdom_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11" t="9934" r="5791" b="3728"/>
          <a:stretch/>
        </p:blipFill>
        <p:spPr bwMode="auto">
          <a:xfrm>
            <a:off x="443541" y="86054"/>
            <a:ext cx="8352928" cy="6593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вал 3"/>
          <p:cNvSpPr/>
          <p:nvPr/>
        </p:nvSpPr>
        <p:spPr>
          <a:xfrm>
            <a:off x="4379979" y="2510898"/>
            <a:ext cx="96011" cy="10801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 flipH="1">
            <a:off x="2459765" y="3483006"/>
            <a:ext cx="203200" cy="5400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 flipH="1" flipV="1">
            <a:off x="4490245" y="5554951"/>
            <a:ext cx="240027" cy="34289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7356309" y="5518088"/>
            <a:ext cx="96011" cy="10801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4620006" y="1916832"/>
            <a:ext cx="192021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5893579" y="3553513"/>
            <a:ext cx="192021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43542" y="3050958"/>
            <a:ext cx="192021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1499659" y="5495770"/>
            <a:ext cx="192021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Круглая лента лицом вверх 9"/>
          <p:cNvSpPr/>
          <p:nvPr/>
        </p:nvSpPr>
        <p:spPr>
          <a:xfrm>
            <a:off x="73624" y="123528"/>
            <a:ext cx="9025003" cy="713184"/>
          </a:xfrm>
          <a:prstGeom prst="ellipseRibbon2">
            <a:avLst>
              <a:gd name="adj1" fmla="val 25000"/>
              <a:gd name="adj2" fmla="val 68352"/>
              <a:gd name="adj3" fmla="val 1250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The United Kingdom of Great Britain and Northern Ireland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1" name="Рамка 10"/>
          <p:cNvSpPr/>
          <p:nvPr/>
        </p:nvSpPr>
        <p:spPr>
          <a:xfrm>
            <a:off x="2363755" y="1052736"/>
            <a:ext cx="2016224" cy="486054"/>
          </a:xfrm>
          <a:prstGeom prst="fram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507771" y="1106742"/>
            <a:ext cx="1728192" cy="37804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5184816" y="4239090"/>
            <a:ext cx="1728192" cy="37804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2710971" y="4452965"/>
            <a:ext cx="1728192" cy="37804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443541" y="3645024"/>
            <a:ext cx="1728192" cy="37804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Рамка 20"/>
          <p:cNvSpPr/>
          <p:nvPr/>
        </p:nvSpPr>
        <p:spPr>
          <a:xfrm>
            <a:off x="5040800" y="4185084"/>
            <a:ext cx="2016224" cy="486054"/>
          </a:xfrm>
          <a:prstGeom prst="fram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2" name="Рамка 21"/>
          <p:cNvSpPr/>
          <p:nvPr/>
        </p:nvSpPr>
        <p:spPr>
          <a:xfrm>
            <a:off x="2603781" y="4428111"/>
            <a:ext cx="2016224" cy="486054"/>
          </a:xfrm>
          <a:prstGeom prst="fram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3" name="Рамка 22"/>
          <p:cNvSpPr/>
          <p:nvPr/>
        </p:nvSpPr>
        <p:spPr>
          <a:xfrm>
            <a:off x="299525" y="3591018"/>
            <a:ext cx="2016224" cy="486054"/>
          </a:xfrm>
          <a:prstGeom prst="fram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356309" y="1916832"/>
            <a:ext cx="1765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The Union Jack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4" name="Рисунок 23" descr="http://hl-away.info/_ph/97/503636005.gif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62" r="25062"/>
          <a:stretch>
            <a:fillRect/>
          </a:stretch>
        </p:blipFill>
        <p:spPr bwMode="auto">
          <a:xfrm>
            <a:off x="7057024" y="970460"/>
            <a:ext cx="1776197" cy="936104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TextBox 24"/>
          <p:cNvSpPr txBox="1"/>
          <p:nvPr/>
        </p:nvSpPr>
        <p:spPr>
          <a:xfrm>
            <a:off x="2537258" y="1087106"/>
            <a:ext cx="8723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thistle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518352" y="2434244"/>
            <a:ext cx="1277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Edinburgh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589140" y="1550634"/>
            <a:ext cx="11047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Scotland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899494" y="3170814"/>
            <a:ext cx="10294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England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234254" y="4239090"/>
            <a:ext cx="1124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Red rose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039433" y="4432466"/>
            <a:ext cx="10134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daffodil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40109" y="3648158"/>
            <a:ext cx="854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clover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019067" y="5805264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London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12011" y="2681626"/>
            <a:ext cx="19912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Northern Ireland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896728" y="5151890"/>
            <a:ext cx="802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Wales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434918" y="3079850"/>
            <a:ext cx="922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Belfast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334710" y="5126438"/>
            <a:ext cx="922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Cardiff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7108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4781548"/>
              </p:ext>
            </p:extLst>
          </p:nvPr>
        </p:nvGraphicFramePr>
        <p:xfrm>
          <a:off x="179514" y="332656"/>
          <a:ext cx="8784974" cy="6120680"/>
        </p:xfrm>
        <a:graphic>
          <a:graphicData uri="http://schemas.openxmlformats.org/drawingml/2006/table">
            <a:tbl>
              <a:tblPr firstRow="1" bandRow="1">
                <a:tableStyleId>{18603FDC-E32A-4AB5-989C-0864C3EAD2B8}</a:tableStyleId>
              </a:tblPr>
              <a:tblGrid>
                <a:gridCol w="2520278"/>
                <a:gridCol w="1296144"/>
                <a:gridCol w="1296144"/>
                <a:gridCol w="1224136"/>
                <a:gridCol w="1296144"/>
                <a:gridCol w="1152128"/>
              </a:tblGrid>
              <a:tr h="1530170">
                <a:tc>
                  <a:txBody>
                    <a:bodyPr/>
                    <a:lstStyle/>
                    <a:p>
                      <a:pPr algn="ctr"/>
                      <a:endParaRPr lang="en-US" sz="3600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r>
                        <a:rPr lang="en-US" sz="3600" b="1" dirty="0" smtClean="0">
                          <a:solidFill>
                            <a:srgbClr val="FF0000"/>
                          </a:solidFill>
                        </a:rPr>
                        <a:t>England</a:t>
                      </a:r>
                      <a:endParaRPr lang="ru-RU" sz="36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762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762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762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762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762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762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30170">
                <a:tc>
                  <a:txBody>
                    <a:bodyPr/>
                    <a:lstStyle/>
                    <a:p>
                      <a:pPr algn="ctr"/>
                      <a:endParaRPr lang="en-US" sz="3600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r>
                        <a:rPr lang="en-US" sz="3600" b="1" dirty="0" smtClean="0">
                          <a:solidFill>
                            <a:srgbClr val="FF0000"/>
                          </a:solidFill>
                        </a:rPr>
                        <a:t>Scotland</a:t>
                      </a:r>
                      <a:endParaRPr lang="ru-RU" sz="36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762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762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762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762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762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762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30170">
                <a:tc>
                  <a:txBody>
                    <a:bodyPr/>
                    <a:lstStyle/>
                    <a:p>
                      <a:pPr algn="ctr"/>
                      <a:endParaRPr lang="en-US" sz="3600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r>
                        <a:rPr lang="en-US" sz="3600" b="1" dirty="0" smtClean="0">
                          <a:solidFill>
                            <a:srgbClr val="FF0000"/>
                          </a:solidFill>
                        </a:rPr>
                        <a:t>Wales</a:t>
                      </a:r>
                      <a:endParaRPr lang="ru-RU" sz="36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762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762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762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762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762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762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30170"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>
                          <a:solidFill>
                            <a:srgbClr val="FF0000"/>
                          </a:solidFill>
                        </a:rPr>
                        <a:t>Northern</a:t>
                      </a:r>
                      <a:r>
                        <a:rPr lang="en-US" sz="3600" b="1" baseline="0" dirty="0" smtClean="0">
                          <a:solidFill>
                            <a:srgbClr val="FF0000"/>
                          </a:solidFill>
                        </a:rPr>
                        <a:t> Ireland</a:t>
                      </a:r>
                      <a:endParaRPr lang="en-US" sz="3600" b="1" dirty="0" smtClean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762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762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762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762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762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762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8-конечная звезда 7">
            <a:hlinkClick r:id="rId2" action="ppaction://hlinksldjump"/>
          </p:cNvPr>
          <p:cNvSpPr/>
          <p:nvPr/>
        </p:nvSpPr>
        <p:spPr>
          <a:xfrm>
            <a:off x="2915816" y="692696"/>
            <a:ext cx="1008112" cy="1008112"/>
          </a:xfrm>
          <a:prstGeom prst="star8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bg2">
                    <a:lumMod val="10000"/>
                  </a:schemeClr>
                </a:solidFill>
              </a:rPr>
              <a:t>10</a:t>
            </a:r>
            <a:endParaRPr lang="ru-RU" sz="32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9" name="8-конечная звезда 8">
            <a:hlinkClick r:id="rId3" action="ppaction://hlinksldjump"/>
          </p:cNvPr>
          <p:cNvSpPr/>
          <p:nvPr/>
        </p:nvSpPr>
        <p:spPr>
          <a:xfrm>
            <a:off x="4096177" y="662029"/>
            <a:ext cx="1008112" cy="1008112"/>
          </a:xfrm>
          <a:prstGeom prst="star8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bg2">
                    <a:lumMod val="10000"/>
                  </a:schemeClr>
                </a:solidFill>
              </a:rPr>
              <a:t>20</a:t>
            </a:r>
            <a:endParaRPr lang="ru-RU" sz="32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0" name="8-конечная звезда 9">
            <a:hlinkClick r:id="rId4" action="ppaction://hlinksldjump"/>
          </p:cNvPr>
          <p:cNvSpPr/>
          <p:nvPr/>
        </p:nvSpPr>
        <p:spPr>
          <a:xfrm>
            <a:off x="5436096" y="662029"/>
            <a:ext cx="1008112" cy="1008112"/>
          </a:xfrm>
          <a:prstGeom prst="star8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bg2">
                    <a:lumMod val="10000"/>
                  </a:schemeClr>
                </a:solidFill>
              </a:rPr>
              <a:t>3</a:t>
            </a:r>
            <a:r>
              <a:rPr lang="en-US" sz="3200" b="1" dirty="0" smtClean="0">
                <a:solidFill>
                  <a:schemeClr val="bg2">
                    <a:lumMod val="10000"/>
                  </a:schemeClr>
                </a:solidFill>
              </a:rPr>
              <a:t>0</a:t>
            </a:r>
            <a:endParaRPr lang="ru-RU" sz="32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1" name="8-конечная звезда 10">
            <a:hlinkClick r:id="rId5" action="ppaction://hlinksldjump"/>
          </p:cNvPr>
          <p:cNvSpPr/>
          <p:nvPr/>
        </p:nvSpPr>
        <p:spPr>
          <a:xfrm>
            <a:off x="6610279" y="692696"/>
            <a:ext cx="1008112" cy="1008112"/>
          </a:xfrm>
          <a:prstGeom prst="star8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bg2">
                    <a:lumMod val="10000"/>
                  </a:schemeClr>
                </a:solidFill>
              </a:rPr>
              <a:t>40</a:t>
            </a:r>
            <a:endParaRPr lang="ru-RU" sz="32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2" name="8-конечная звезда 11">
            <a:hlinkClick r:id="rId6" action="ppaction://hlinksldjump"/>
          </p:cNvPr>
          <p:cNvSpPr/>
          <p:nvPr/>
        </p:nvSpPr>
        <p:spPr>
          <a:xfrm>
            <a:off x="7884368" y="713544"/>
            <a:ext cx="1008112" cy="1008112"/>
          </a:xfrm>
          <a:prstGeom prst="star8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bg2">
                    <a:lumMod val="10000"/>
                  </a:schemeClr>
                </a:solidFill>
              </a:rPr>
              <a:t>5</a:t>
            </a:r>
            <a:r>
              <a:rPr lang="en-US" sz="3200" b="1" dirty="0" smtClean="0">
                <a:solidFill>
                  <a:schemeClr val="bg2">
                    <a:lumMod val="10000"/>
                  </a:schemeClr>
                </a:solidFill>
              </a:rPr>
              <a:t>0</a:t>
            </a:r>
            <a:endParaRPr lang="ru-RU" sz="32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3" name="8-конечная звезда 12">
            <a:hlinkClick r:id="rId7" action="ppaction://hlinksldjump"/>
          </p:cNvPr>
          <p:cNvSpPr/>
          <p:nvPr/>
        </p:nvSpPr>
        <p:spPr>
          <a:xfrm>
            <a:off x="2915816" y="2158008"/>
            <a:ext cx="1008112" cy="1008112"/>
          </a:xfrm>
          <a:prstGeom prst="star8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bg2">
                    <a:lumMod val="10000"/>
                  </a:schemeClr>
                </a:solidFill>
              </a:rPr>
              <a:t>10</a:t>
            </a:r>
            <a:endParaRPr lang="ru-RU" sz="32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4" name="8-конечная звезда 13">
            <a:hlinkClick r:id="rId8" action="ppaction://hlinksldjump"/>
          </p:cNvPr>
          <p:cNvSpPr/>
          <p:nvPr/>
        </p:nvSpPr>
        <p:spPr>
          <a:xfrm>
            <a:off x="4096177" y="2158008"/>
            <a:ext cx="1008112" cy="1008112"/>
          </a:xfrm>
          <a:prstGeom prst="star8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bg2">
                    <a:lumMod val="10000"/>
                  </a:schemeClr>
                </a:solidFill>
              </a:rPr>
              <a:t>2</a:t>
            </a:r>
            <a:r>
              <a:rPr lang="en-US" sz="3200" b="1" dirty="0" smtClean="0">
                <a:solidFill>
                  <a:schemeClr val="bg2">
                    <a:lumMod val="10000"/>
                  </a:schemeClr>
                </a:solidFill>
              </a:rPr>
              <a:t>0</a:t>
            </a:r>
            <a:endParaRPr lang="ru-RU" sz="32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5" name="8-конечная звезда 14">
            <a:hlinkClick r:id="rId9" action="ppaction://hlinksldjump"/>
          </p:cNvPr>
          <p:cNvSpPr/>
          <p:nvPr/>
        </p:nvSpPr>
        <p:spPr>
          <a:xfrm>
            <a:off x="5436096" y="2146292"/>
            <a:ext cx="1008112" cy="1008112"/>
          </a:xfrm>
          <a:prstGeom prst="star8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bg2">
                    <a:lumMod val="10000"/>
                  </a:schemeClr>
                </a:solidFill>
              </a:rPr>
              <a:t>3</a:t>
            </a:r>
            <a:r>
              <a:rPr lang="en-US" sz="3200" b="1" dirty="0" smtClean="0">
                <a:solidFill>
                  <a:schemeClr val="bg2">
                    <a:lumMod val="10000"/>
                  </a:schemeClr>
                </a:solidFill>
              </a:rPr>
              <a:t>0</a:t>
            </a:r>
            <a:endParaRPr lang="ru-RU" sz="32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6" name="8-конечная звезда 15">
            <a:hlinkClick r:id="rId10" action="ppaction://hlinksldjump"/>
          </p:cNvPr>
          <p:cNvSpPr/>
          <p:nvPr/>
        </p:nvSpPr>
        <p:spPr>
          <a:xfrm>
            <a:off x="6610279" y="2158008"/>
            <a:ext cx="1008112" cy="1008112"/>
          </a:xfrm>
          <a:prstGeom prst="star8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bg2">
                    <a:lumMod val="10000"/>
                  </a:schemeClr>
                </a:solidFill>
              </a:rPr>
              <a:t>4</a:t>
            </a:r>
            <a:r>
              <a:rPr lang="en-US" sz="3200" b="1" dirty="0" smtClean="0">
                <a:solidFill>
                  <a:schemeClr val="bg2">
                    <a:lumMod val="10000"/>
                  </a:schemeClr>
                </a:solidFill>
              </a:rPr>
              <a:t>0</a:t>
            </a:r>
            <a:endParaRPr lang="ru-RU" sz="32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7" name="8-конечная звезда 16">
            <a:hlinkClick r:id="rId11" action="ppaction://hlinksldjump"/>
          </p:cNvPr>
          <p:cNvSpPr/>
          <p:nvPr/>
        </p:nvSpPr>
        <p:spPr>
          <a:xfrm>
            <a:off x="7861086" y="2146292"/>
            <a:ext cx="1008112" cy="1008112"/>
          </a:xfrm>
          <a:prstGeom prst="star8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bg2">
                    <a:lumMod val="10000"/>
                  </a:schemeClr>
                </a:solidFill>
              </a:rPr>
              <a:t>5</a:t>
            </a:r>
            <a:r>
              <a:rPr lang="en-US" sz="3200" b="1" dirty="0" smtClean="0">
                <a:solidFill>
                  <a:schemeClr val="bg2">
                    <a:lumMod val="10000"/>
                  </a:schemeClr>
                </a:solidFill>
              </a:rPr>
              <a:t>0</a:t>
            </a:r>
            <a:endParaRPr lang="ru-RU" sz="32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8" name="8-конечная звезда 17">
            <a:hlinkClick r:id="rId12" action="ppaction://hlinksldjump"/>
          </p:cNvPr>
          <p:cNvSpPr/>
          <p:nvPr/>
        </p:nvSpPr>
        <p:spPr>
          <a:xfrm>
            <a:off x="2901726" y="3623320"/>
            <a:ext cx="1008112" cy="1008112"/>
          </a:xfrm>
          <a:prstGeom prst="star8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bg2">
                    <a:lumMod val="10000"/>
                  </a:schemeClr>
                </a:solidFill>
              </a:rPr>
              <a:t>10</a:t>
            </a:r>
            <a:endParaRPr lang="ru-RU" sz="32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9" name="8-конечная звезда 18">
            <a:hlinkClick r:id="rId13" action="ppaction://hlinksldjump"/>
          </p:cNvPr>
          <p:cNvSpPr/>
          <p:nvPr/>
        </p:nvSpPr>
        <p:spPr>
          <a:xfrm>
            <a:off x="4228728" y="3623320"/>
            <a:ext cx="1008112" cy="1008112"/>
          </a:xfrm>
          <a:prstGeom prst="star8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bg2">
                    <a:lumMod val="10000"/>
                  </a:schemeClr>
                </a:solidFill>
              </a:rPr>
              <a:t>2</a:t>
            </a:r>
            <a:r>
              <a:rPr lang="en-US" sz="3200" b="1" dirty="0" smtClean="0">
                <a:solidFill>
                  <a:schemeClr val="bg2">
                    <a:lumMod val="10000"/>
                  </a:schemeClr>
                </a:solidFill>
              </a:rPr>
              <a:t>0</a:t>
            </a:r>
            <a:endParaRPr lang="ru-RU" sz="32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0" name="8-конечная звезда 19">
            <a:hlinkClick r:id="rId14" action="ppaction://hlinksldjump"/>
          </p:cNvPr>
          <p:cNvSpPr/>
          <p:nvPr/>
        </p:nvSpPr>
        <p:spPr>
          <a:xfrm>
            <a:off x="5436096" y="3623320"/>
            <a:ext cx="1008112" cy="1008112"/>
          </a:xfrm>
          <a:prstGeom prst="star8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bg2">
                    <a:lumMod val="10000"/>
                  </a:schemeClr>
                </a:solidFill>
              </a:rPr>
              <a:t>3</a:t>
            </a:r>
            <a:r>
              <a:rPr lang="en-US" sz="3200" b="1" dirty="0" smtClean="0">
                <a:solidFill>
                  <a:schemeClr val="bg2">
                    <a:lumMod val="10000"/>
                  </a:schemeClr>
                </a:solidFill>
              </a:rPr>
              <a:t>0</a:t>
            </a:r>
            <a:endParaRPr lang="ru-RU" sz="32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1" name="8-конечная звезда 20">
            <a:hlinkClick r:id="rId15" action="ppaction://hlinksldjump"/>
          </p:cNvPr>
          <p:cNvSpPr/>
          <p:nvPr/>
        </p:nvSpPr>
        <p:spPr>
          <a:xfrm>
            <a:off x="6610279" y="3610871"/>
            <a:ext cx="1008112" cy="1008112"/>
          </a:xfrm>
          <a:prstGeom prst="star8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bg2">
                    <a:lumMod val="10000"/>
                  </a:schemeClr>
                </a:solidFill>
              </a:rPr>
              <a:t>4</a:t>
            </a:r>
            <a:r>
              <a:rPr lang="en-US" sz="3200" b="1" dirty="0" smtClean="0">
                <a:solidFill>
                  <a:schemeClr val="bg2">
                    <a:lumMod val="10000"/>
                  </a:schemeClr>
                </a:solidFill>
              </a:rPr>
              <a:t>0</a:t>
            </a:r>
            <a:endParaRPr lang="ru-RU" sz="32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2" name="8-конечная звезда 21">
            <a:hlinkClick r:id="rId16" action="ppaction://hlinksldjump"/>
          </p:cNvPr>
          <p:cNvSpPr/>
          <p:nvPr/>
        </p:nvSpPr>
        <p:spPr>
          <a:xfrm>
            <a:off x="7884368" y="3623320"/>
            <a:ext cx="1008112" cy="1008112"/>
          </a:xfrm>
          <a:prstGeom prst="star8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bg2">
                    <a:lumMod val="10000"/>
                  </a:schemeClr>
                </a:solidFill>
              </a:rPr>
              <a:t>5</a:t>
            </a:r>
            <a:r>
              <a:rPr lang="en-US" sz="3200" b="1" dirty="0" smtClean="0">
                <a:solidFill>
                  <a:schemeClr val="bg2">
                    <a:lumMod val="10000"/>
                  </a:schemeClr>
                </a:solidFill>
              </a:rPr>
              <a:t>0</a:t>
            </a:r>
            <a:endParaRPr lang="ru-RU" sz="32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3" name="8-конечная звезда 22">
            <a:hlinkClick r:id="rId17" action="ppaction://hlinksldjump"/>
          </p:cNvPr>
          <p:cNvSpPr/>
          <p:nvPr/>
        </p:nvSpPr>
        <p:spPr>
          <a:xfrm>
            <a:off x="2915816" y="5156926"/>
            <a:ext cx="1008112" cy="1008112"/>
          </a:xfrm>
          <a:prstGeom prst="star8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bg2">
                    <a:lumMod val="10000"/>
                  </a:schemeClr>
                </a:solidFill>
              </a:rPr>
              <a:t>10</a:t>
            </a:r>
            <a:endParaRPr lang="ru-RU" sz="32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4" name="8-конечная звезда 23">
            <a:hlinkClick r:id="rId18" action="ppaction://hlinksldjump"/>
          </p:cNvPr>
          <p:cNvSpPr/>
          <p:nvPr/>
        </p:nvSpPr>
        <p:spPr>
          <a:xfrm>
            <a:off x="4198842" y="5157192"/>
            <a:ext cx="1008112" cy="1008112"/>
          </a:xfrm>
          <a:prstGeom prst="star8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bg2">
                    <a:lumMod val="10000"/>
                  </a:schemeClr>
                </a:solidFill>
              </a:rPr>
              <a:t>2</a:t>
            </a:r>
            <a:r>
              <a:rPr lang="en-US" sz="3200" b="1" dirty="0" smtClean="0">
                <a:solidFill>
                  <a:schemeClr val="bg2">
                    <a:lumMod val="10000"/>
                  </a:schemeClr>
                </a:solidFill>
              </a:rPr>
              <a:t>0</a:t>
            </a:r>
            <a:endParaRPr lang="ru-RU" sz="32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5" name="8-конечная звезда 24">
            <a:hlinkClick r:id="rId19" action="ppaction://hlinksldjump"/>
          </p:cNvPr>
          <p:cNvSpPr/>
          <p:nvPr/>
        </p:nvSpPr>
        <p:spPr>
          <a:xfrm>
            <a:off x="5436096" y="5182684"/>
            <a:ext cx="1008112" cy="1008112"/>
          </a:xfrm>
          <a:prstGeom prst="star8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bg2">
                    <a:lumMod val="10000"/>
                  </a:schemeClr>
                </a:solidFill>
              </a:rPr>
              <a:t>3</a:t>
            </a:r>
            <a:r>
              <a:rPr lang="en-US" sz="3200" b="1" dirty="0" smtClean="0">
                <a:solidFill>
                  <a:schemeClr val="bg2">
                    <a:lumMod val="10000"/>
                  </a:schemeClr>
                </a:solidFill>
              </a:rPr>
              <a:t>0</a:t>
            </a:r>
            <a:endParaRPr lang="ru-RU" sz="32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6" name="8-конечная звезда 25">
            <a:hlinkClick r:id="rId20" action="ppaction://hlinksldjump"/>
          </p:cNvPr>
          <p:cNvSpPr/>
          <p:nvPr/>
        </p:nvSpPr>
        <p:spPr>
          <a:xfrm>
            <a:off x="6732240" y="5156926"/>
            <a:ext cx="1008112" cy="1008112"/>
          </a:xfrm>
          <a:prstGeom prst="star8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bg2">
                    <a:lumMod val="10000"/>
                  </a:schemeClr>
                </a:solidFill>
              </a:rPr>
              <a:t>4</a:t>
            </a:r>
            <a:r>
              <a:rPr lang="en-US" sz="3200" b="1" dirty="0" smtClean="0">
                <a:solidFill>
                  <a:schemeClr val="bg2">
                    <a:lumMod val="10000"/>
                  </a:schemeClr>
                </a:solidFill>
              </a:rPr>
              <a:t>0</a:t>
            </a:r>
            <a:endParaRPr lang="ru-RU" sz="32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7" name="8-конечная звезда 26">
            <a:hlinkClick r:id="rId21" action="ppaction://hlinksldjump"/>
          </p:cNvPr>
          <p:cNvSpPr/>
          <p:nvPr/>
        </p:nvSpPr>
        <p:spPr>
          <a:xfrm>
            <a:off x="7884368" y="5156926"/>
            <a:ext cx="1008112" cy="1008112"/>
          </a:xfrm>
          <a:prstGeom prst="star8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bg2">
                    <a:lumMod val="10000"/>
                  </a:schemeClr>
                </a:solidFill>
              </a:rPr>
              <a:t>5</a:t>
            </a:r>
            <a:r>
              <a:rPr lang="en-US" sz="3200" b="1" dirty="0" smtClean="0">
                <a:solidFill>
                  <a:schemeClr val="bg2">
                    <a:lumMod val="10000"/>
                  </a:schemeClr>
                </a:solidFill>
              </a:rPr>
              <a:t>0</a:t>
            </a:r>
            <a:endParaRPr lang="ru-RU" sz="32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" name="Улыбающееся лицо 1">
            <a:hlinkClick r:id="rId22" action="ppaction://hlinksldjump"/>
          </p:cNvPr>
          <p:cNvSpPr/>
          <p:nvPr/>
        </p:nvSpPr>
        <p:spPr>
          <a:xfrm>
            <a:off x="431540" y="3102569"/>
            <a:ext cx="648072" cy="613919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4137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sz="36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 algn="ctr">
              <a:buNone/>
            </a:pPr>
            <a:r>
              <a:rPr lang="en-US" sz="3600" b="1" dirty="0" smtClean="0">
                <a:solidFill>
                  <a:schemeClr val="accent1">
                    <a:lumMod val="50000"/>
                  </a:schemeClr>
                </a:solidFill>
              </a:rPr>
              <a:t>What </a:t>
            </a:r>
            <a:r>
              <a:rPr lang="en-US" sz="3600" b="1" dirty="0">
                <a:solidFill>
                  <a:schemeClr val="accent1">
                    <a:lumMod val="50000"/>
                  </a:schemeClr>
                </a:solidFill>
              </a:rPr>
              <a:t>is the longest river in England?</a:t>
            </a:r>
            <a:endParaRPr lang="ru-RU" sz="3600" b="1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4" name="Рисунок 3" descr="http://hl-away.info/_ph/97/503636005.gif">
            <a:hlinkClick r:id="rId2" action="ppaction://hlinksldjump"/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62" r="25062"/>
          <a:stretch>
            <a:fillRect/>
          </a:stretch>
        </p:blipFill>
        <p:spPr bwMode="auto">
          <a:xfrm>
            <a:off x="5220072" y="260648"/>
            <a:ext cx="2664296" cy="1584176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0" name="Picture 2" descr="F:\учитель\6 класс\проект по странам\i (4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573016"/>
            <a:ext cx="7961334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9467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sz="36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 algn="ctr">
              <a:buNone/>
            </a:pPr>
            <a:r>
              <a:rPr lang="en-US" sz="3600" b="1" dirty="0" smtClean="0">
                <a:solidFill>
                  <a:schemeClr val="accent1">
                    <a:lumMod val="50000"/>
                  </a:schemeClr>
                </a:solidFill>
              </a:rPr>
              <a:t>What are the best educational centers in England</a:t>
            </a:r>
            <a:endParaRPr lang="ru-RU" sz="3600" b="1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4" name="Рисунок 3" descr="http://hl-away.info/_ph/97/503636005.gif">
            <a:hlinkClick r:id="rId2" action="ppaction://hlinksldjump"/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62" r="25062"/>
          <a:stretch>
            <a:fillRect/>
          </a:stretch>
        </p:blipFill>
        <p:spPr bwMode="auto">
          <a:xfrm>
            <a:off x="5220072" y="260648"/>
            <a:ext cx="2664296" cy="1584176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4" name="Picture 2" descr="F:\учитель\6 класс\проект по странам\i (5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564643"/>
            <a:ext cx="5616624" cy="3237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488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sz="36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 algn="ctr">
              <a:buNone/>
            </a:pPr>
            <a:r>
              <a:rPr lang="en-US" sz="3600" b="1" dirty="0" smtClean="0">
                <a:solidFill>
                  <a:schemeClr val="accent1">
                    <a:lumMod val="50000"/>
                  </a:schemeClr>
                </a:solidFill>
              </a:rPr>
              <a:t>What city is a popular place for holidays?</a:t>
            </a:r>
            <a:endParaRPr lang="ru-RU" dirty="0"/>
          </a:p>
        </p:txBody>
      </p:sp>
      <p:pic>
        <p:nvPicPr>
          <p:cNvPr id="4" name="Рисунок 3" descr="http://hl-away.info/_ph/97/503636005.gif">
            <a:hlinkClick r:id="rId2" action="ppaction://hlinksldjump"/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62" r="25062"/>
          <a:stretch>
            <a:fillRect/>
          </a:stretch>
        </p:blipFill>
        <p:spPr bwMode="auto">
          <a:xfrm>
            <a:off x="5220072" y="260648"/>
            <a:ext cx="2664296" cy="1584176"/>
          </a:xfrm>
          <a:prstGeom prst="rect">
            <a:avLst/>
          </a:prstGeom>
          <a:noFill/>
          <a:ln>
            <a:noFill/>
          </a:ln>
        </p:spPr>
      </p:pic>
      <p:pic>
        <p:nvPicPr>
          <p:cNvPr id="4098" name="Picture 2" descr="F:\учитель\6 класс\проект по странам\i (6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429000"/>
            <a:ext cx="6048672" cy="2975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5090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sz="36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 algn="ctr">
              <a:buNone/>
            </a:pPr>
            <a:r>
              <a:rPr lang="en-US" sz="3600" b="1" dirty="0" smtClean="0">
                <a:solidFill>
                  <a:schemeClr val="accent1">
                    <a:lumMod val="50000"/>
                  </a:schemeClr>
                </a:solidFill>
              </a:rPr>
              <a:t>It’s the second largest city after London.</a:t>
            </a:r>
          </a:p>
        </p:txBody>
      </p:sp>
      <p:pic>
        <p:nvPicPr>
          <p:cNvPr id="4" name="Рисунок 3" descr="http://hl-away.info/_ph/97/503636005.gif">
            <a:hlinkClick r:id="rId2" action="ppaction://hlinksldjump"/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62" r="25062"/>
          <a:stretch>
            <a:fillRect/>
          </a:stretch>
        </p:blipFill>
        <p:spPr bwMode="auto">
          <a:xfrm>
            <a:off x="5220072" y="260648"/>
            <a:ext cx="2664296" cy="1584176"/>
          </a:xfrm>
          <a:prstGeom prst="rect">
            <a:avLst/>
          </a:prstGeom>
          <a:noFill/>
          <a:ln>
            <a:noFill/>
          </a:ln>
        </p:spPr>
      </p:pic>
      <p:pic>
        <p:nvPicPr>
          <p:cNvPr id="5122" name="Picture 2" descr="F:\учитель\6 класс\проект по странам\i (7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384249"/>
            <a:ext cx="6120680" cy="3444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8685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242</Words>
  <Application>Microsoft Office PowerPoint</Application>
  <PresentationFormat>Экран (4:3)</PresentationFormat>
  <Paragraphs>106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30</vt:i4>
      </vt:variant>
    </vt:vector>
  </HeadingPairs>
  <TitlesOfParts>
    <vt:vector size="32" baseType="lpstr">
      <vt:lpstr>Тема Office</vt:lpstr>
      <vt:lpstr>Изящная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Let’s have a rest!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13</cp:revision>
  <dcterms:created xsi:type="dcterms:W3CDTF">2017-02-18T11:39:16Z</dcterms:created>
  <dcterms:modified xsi:type="dcterms:W3CDTF">2017-02-19T01:43:55Z</dcterms:modified>
</cp:coreProperties>
</file>