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6" r:id="rId20"/>
    <p:sldId id="287" r:id="rId21"/>
    <p:sldId id="274" r:id="rId22"/>
    <p:sldId id="276" r:id="rId23"/>
    <p:sldId id="278" r:id="rId24"/>
    <p:sldId id="279" r:id="rId25"/>
    <p:sldId id="280" r:id="rId26"/>
    <p:sldId id="282" r:id="rId27"/>
    <p:sldId id="283" r:id="rId28"/>
    <p:sldId id="285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Enjoy_English_2_Enjoy_Listening_and_Playing/start.exe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Enjoy_English_2_Enjoy_Listening_and_Playing/start.exe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14857" y="1319022"/>
            <a:ext cx="2160240" cy="2108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9600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[æ]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131840" y="1296225"/>
            <a:ext cx="2160240" cy="2108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9600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</a:t>
            </a:r>
            <a:r>
              <a:rPr kumimoji="1" lang="en-US" sz="9600" b="1" dirty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  <a:r>
              <a:rPr kumimoji="1" lang="en-US" sz="9600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]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580112" y="1319022"/>
            <a:ext cx="2160240" cy="2108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9600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[e]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87245" y="620688"/>
            <a:ext cx="4012747" cy="5078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Назовите звуки:</a:t>
            </a:r>
            <a:endParaRPr kumimoji="1" lang="en-US" b="1" dirty="0" smtClean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4401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5116891" y="168489"/>
            <a:ext cx="2114681" cy="65556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g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ood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b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ad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b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rave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p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retty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s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mart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s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ad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f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at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s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lim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m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erry 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big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90594" y="496065"/>
            <a:ext cx="4707510" cy="4708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Для чего нужны слова:</a:t>
            </a:r>
            <a:endParaRPr kumimoji="1" lang="en-US" b="1" dirty="0" smtClean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14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123728" y="836712"/>
            <a:ext cx="1754006" cy="31393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4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good-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4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fat-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4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sad-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139952" y="692696"/>
            <a:ext cx="1386918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bad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707904" y="1700808"/>
            <a:ext cx="1443024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slim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07904" y="2670946"/>
            <a:ext cx="2161169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merry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24730" y="260648"/>
            <a:ext cx="5427590" cy="5078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Назови слово, противоположное по значени</a:t>
            </a:r>
            <a:r>
              <a:rPr kumimoji="1" lang="ru-RU" b="1" dirty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ю</a:t>
            </a: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  <a:endParaRPr kumimoji="1" lang="en-US" b="1" dirty="0" smtClean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9009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907704" y="908720"/>
            <a:ext cx="2073003" cy="378565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brave-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pretty-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smart-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big-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139952" y="1916832"/>
            <a:ext cx="1237839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not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77791" y="926651"/>
            <a:ext cx="1760418" cy="378565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brave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pretty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smart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big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024730" y="260648"/>
            <a:ext cx="5427590" cy="5078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Назови слово, противоположное по значени</a:t>
            </a:r>
            <a:r>
              <a:rPr kumimoji="1" lang="ru-RU" b="1" dirty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ю</a:t>
            </a: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  <a:endParaRPr kumimoji="1" lang="en-US" b="1" dirty="0" smtClean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0559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562600" y="7543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746125" y="269875"/>
            <a:ext cx="672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99"/>
                </a:solidFill>
              </a:rPr>
              <a:t>Выбери слово, которое не подходит к картинке</a:t>
            </a:r>
          </a:p>
        </p:txBody>
      </p:sp>
      <p:sp>
        <p:nvSpPr>
          <p:cNvPr id="23569" name="Cloud"/>
          <p:cNvSpPr>
            <a:spLocks noChangeAspect="1" noEditPoints="1" noChangeArrowheads="1"/>
          </p:cNvSpPr>
          <p:nvPr/>
        </p:nvSpPr>
        <p:spPr bwMode="auto">
          <a:xfrm>
            <a:off x="304800" y="762000"/>
            <a:ext cx="2133600" cy="14478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99"/>
                </a:solidFill>
              </a:rPr>
              <a:t>fat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23571" name="Cloud"/>
          <p:cNvSpPr>
            <a:spLocks noChangeAspect="1" noEditPoints="1" noChangeArrowheads="1"/>
          </p:cNvSpPr>
          <p:nvPr/>
        </p:nvSpPr>
        <p:spPr bwMode="auto">
          <a:xfrm>
            <a:off x="2438400" y="762000"/>
            <a:ext cx="2514600" cy="14478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merry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3572" name="Cloud"/>
          <p:cNvSpPr>
            <a:spLocks noChangeAspect="1" noEditPoints="1" noChangeArrowheads="1"/>
          </p:cNvSpPr>
          <p:nvPr/>
        </p:nvSpPr>
        <p:spPr bwMode="auto">
          <a:xfrm>
            <a:off x="4419600" y="762000"/>
            <a:ext cx="2384648" cy="14478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</a:rPr>
              <a:t>good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23573" name="Cloud"/>
          <p:cNvSpPr>
            <a:spLocks noChangeAspect="1" noEditPoints="1" noChangeArrowheads="1"/>
          </p:cNvSpPr>
          <p:nvPr/>
        </p:nvSpPr>
        <p:spPr bwMode="auto">
          <a:xfrm>
            <a:off x="6477000" y="685800"/>
            <a:ext cx="1905000" cy="15081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sz="3600" b="1">
                <a:solidFill>
                  <a:srgbClr val="000099"/>
                </a:solidFill>
              </a:rPr>
              <a:t>sad</a:t>
            </a:r>
            <a:endParaRPr lang="ru-RU" sz="3600" b="1">
              <a:solidFill>
                <a:srgbClr val="000099"/>
              </a:solidFill>
            </a:endParaRPr>
          </a:p>
        </p:txBody>
      </p:sp>
      <p:pic>
        <p:nvPicPr>
          <p:cNvPr id="23574" name="Picture 22" descr="f_31156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9" t="8719" r="1953" b="11566"/>
          <a:stretch>
            <a:fillRect/>
          </a:stretch>
        </p:blipFill>
        <p:spPr bwMode="auto">
          <a:xfrm>
            <a:off x="3657600" y="2514600"/>
            <a:ext cx="4191000" cy="350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75" name="WordArt 23"/>
          <p:cNvSpPr>
            <a:spLocks noChangeArrowheads="1" noChangeShapeType="1" noTextEdit="1"/>
          </p:cNvSpPr>
          <p:nvPr/>
        </p:nvSpPr>
        <p:spPr bwMode="auto">
          <a:xfrm>
            <a:off x="762000" y="3200400"/>
            <a:ext cx="2362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/>
              </a:rPr>
              <a:t>Try again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/>
              </a:rPr>
              <a:t>(</a:t>
            </a:r>
            <a:r>
              <a:rPr lang="ru-RU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/>
              </a:rPr>
              <a:t>попробуй еще)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762000" y="4343400"/>
            <a:ext cx="397897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99"/>
                </a:solidFill>
              </a:rPr>
              <a:t>He </a:t>
            </a:r>
            <a:r>
              <a:rPr lang="en-US" sz="3200" b="1" dirty="0">
                <a:solidFill>
                  <a:srgbClr val="000099"/>
                </a:solidFill>
              </a:rPr>
              <a:t>is</a:t>
            </a:r>
            <a:r>
              <a:rPr lang="en-US" sz="3200" b="1" dirty="0">
                <a:solidFill>
                  <a:srgbClr val="FF0000"/>
                </a:solidFill>
              </a:rPr>
              <a:t> not </a:t>
            </a:r>
            <a:r>
              <a:rPr lang="en-US" sz="3200" b="1" dirty="0" smtClean="0">
                <a:solidFill>
                  <a:srgbClr val="000099"/>
                </a:solidFill>
              </a:rPr>
              <a:t>merry.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endParaRPr lang="en-US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97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" dur="1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6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66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66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66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66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5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35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 nodeType="clickPar">
                      <p:stCondLst>
                        <p:cond delay="0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72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35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 nodeType="clickPar">
                      <p:stCondLst>
                        <p:cond delay="0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73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35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 nodeType="clickPar">
                      <p:stCondLst>
                        <p:cond delay="0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53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71"/>
                  </p:tgtEl>
                </p:cond>
              </p:nextCondLst>
            </p:seq>
          </p:childTnLst>
        </p:cTn>
      </p:par>
    </p:tnLst>
    <p:bldLst>
      <p:bldP spid="23568" grpId="0"/>
      <p:bldP spid="23569" grpId="0" animBg="1"/>
      <p:bldP spid="23569" grpId="1" animBg="1"/>
      <p:bldP spid="23569" grpId="2" animBg="1"/>
      <p:bldP spid="23571" grpId="0" animBg="1"/>
      <p:bldP spid="23571" grpId="1" animBg="1"/>
      <p:bldP spid="23572" grpId="0" animBg="1"/>
      <p:bldP spid="23572" grpId="1" animBg="1"/>
      <p:bldP spid="23572" grpId="2" animBg="1"/>
      <p:bldP spid="23573" grpId="0" animBg="1"/>
      <p:bldP spid="23573" grpId="1" animBg="1"/>
      <p:bldP spid="23573" grpId="2" animBg="1"/>
      <p:bldP spid="23575" grpId="0" animBg="1"/>
      <p:bldP spid="23575" grpId="1" animBg="1"/>
      <p:bldP spid="23575" grpId="2" animBg="1"/>
      <p:bldP spid="23575" grpId="3" animBg="1"/>
      <p:bldP spid="23575" grpId="4" animBg="1"/>
      <p:bldP spid="2357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562600" y="7543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46125" y="269875"/>
            <a:ext cx="672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99"/>
                </a:solidFill>
              </a:rPr>
              <a:t>Выбери слово, которое не подходит к картинке</a:t>
            </a:r>
          </a:p>
        </p:txBody>
      </p:sp>
      <p:sp>
        <p:nvSpPr>
          <p:cNvPr id="24581" name="Cloud"/>
          <p:cNvSpPr>
            <a:spLocks noChangeAspect="1" noEditPoints="1" noChangeArrowheads="1"/>
          </p:cNvSpPr>
          <p:nvPr/>
        </p:nvSpPr>
        <p:spPr bwMode="auto">
          <a:xfrm>
            <a:off x="107504" y="762000"/>
            <a:ext cx="2788096" cy="14478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</a:rPr>
              <a:t>pretty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24582" name="Cloud"/>
          <p:cNvSpPr>
            <a:spLocks noChangeAspect="1" noEditPoints="1" noChangeArrowheads="1"/>
          </p:cNvSpPr>
          <p:nvPr/>
        </p:nvSpPr>
        <p:spPr bwMode="auto">
          <a:xfrm>
            <a:off x="6477000" y="685800"/>
            <a:ext cx="1981200" cy="14478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bad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4583" name="Cloud"/>
          <p:cNvSpPr>
            <a:spLocks noChangeAspect="1" noEditPoints="1" noChangeArrowheads="1"/>
          </p:cNvSpPr>
          <p:nvPr/>
        </p:nvSpPr>
        <p:spPr bwMode="auto">
          <a:xfrm>
            <a:off x="4686300" y="729221"/>
            <a:ext cx="2209800" cy="14478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good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4584" name="Cloud"/>
          <p:cNvSpPr>
            <a:spLocks noChangeAspect="1" noEditPoints="1" noChangeArrowheads="1"/>
          </p:cNvSpPr>
          <p:nvPr/>
        </p:nvSpPr>
        <p:spPr bwMode="auto">
          <a:xfrm>
            <a:off x="2514600" y="762000"/>
            <a:ext cx="2438400" cy="15081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smart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4586" name="WordArt 10"/>
          <p:cNvSpPr>
            <a:spLocks noChangeArrowheads="1" noChangeShapeType="1" noTextEdit="1"/>
          </p:cNvSpPr>
          <p:nvPr/>
        </p:nvSpPr>
        <p:spPr bwMode="auto">
          <a:xfrm>
            <a:off x="762000" y="3200400"/>
            <a:ext cx="2362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/>
              </a:rPr>
              <a:t>Try again</a:t>
            </a:r>
          </a:p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/>
              </a:rPr>
              <a:t>(</a:t>
            </a:r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/>
              </a:rPr>
              <a:t>попробуй еще)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66019" y="4343400"/>
            <a:ext cx="3163045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</a:rPr>
              <a:t>It is</a:t>
            </a:r>
            <a:r>
              <a:rPr lang="en-US" sz="3200" b="1" dirty="0">
                <a:solidFill>
                  <a:srgbClr val="FF0000"/>
                </a:solidFill>
              </a:rPr>
              <a:t> not </a:t>
            </a:r>
            <a:r>
              <a:rPr lang="en-US" sz="3200" b="1" dirty="0" smtClean="0">
                <a:solidFill>
                  <a:srgbClr val="000099"/>
                </a:solidFill>
              </a:rPr>
              <a:t>bad.</a:t>
            </a:r>
            <a:endParaRPr lang="en-US" sz="3200" b="1" dirty="0">
              <a:solidFill>
                <a:srgbClr val="000099"/>
              </a:solidFill>
            </a:endParaRPr>
          </a:p>
          <a:p>
            <a:r>
              <a:rPr lang="en-US" b="1" dirty="0" smtClean="0">
                <a:solidFill>
                  <a:srgbClr val="000099"/>
                </a:solidFill>
              </a:rPr>
              <a:t> </a:t>
            </a:r>
            <a:endParaRPr lang="en-US" b="1" dirty="0">
              <a:solidFill>
                <a:srgbClr val="000099"/>
              </a:solidFill>
            </a:endParaRPr>
          </a:p>
        </p:txBody>
      </p:sp>
      <p:pic>
        <p:nvPicPr>
          <p:cNvPr id="24589" name="Picture 13" descr="f_147573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14600"/>
            <a:ext cx="41148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71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" dur="1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6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66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66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66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66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45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5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3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45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 nodeType="clickPar">
                      <p:stCondLst>
                        <p:cond delay="0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8" dur="indefinite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4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45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53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2"/>
                  </p:tgtEl>
                </p:cond>
              </p:nextCondLst>
            </p:seq>
          </p:childTnLst>
        </p:cTn>
      </p:par>
    </p:tnLst>
    <p:bldLst>
      <p:bldP spid="24580" grpId="0"/>
      <p:bldP spid="24581" grpId="0" animBg="1"/>
      <p:bldP spid="24581" grpId="1" animBg="1"/>
      <p:bldP spid="24581" grpId="2" animBg="1"/>
      <p:bldP spid="24582" grpId="0" animBg="1"/>
      <p:bldP spid="24582" grpId="1" animBg="1"/>
      <p:bldP spid="24583" grpId="0" animBg="1"/>
      <p:bldP spid="24583" grpId="1" animBg="1"/>
      <p:bldP spid="24583" grpId="2" animBg="1"/>
      <p:bldP spid="24584" grpId="0" animBg="1"/>
      <p:bldP spid="24584" grpId="1" animBg="1"/>
      <p:bldP spid="24584" grpId="2" animBg="1"/>
      <p:bldP spid="24586" grpId="0" animBg="1"/>
      <p:bldP spid="24586" grpId="1" animBg="1"/>
      <p:bldP spid="24586" grpId="2" animBg="1"/>
      <p:bldP spid="24586" grpId="3" animBg="1"/>
      <p:bldP spid="24586" grpId="4" animBg="1"/>
      <p:bldP spid="245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562600" y="7543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447800" y="304800"/>
            <a:ext cx="5627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99"/>
                </a:solidFill>
              </a:rPr>
              <a:t>Выбери слово, которое не подходит к картинке</a:t>
            </a:r>
          </a:p>
        </p:txBody>
      </p:sp>
      <p:sp>
        <p:nvSpPr>
          <p:cNvPr id="25609" name="WordArt 9"/>
          <p:cNvSpPr>
            <a:spLocks noChangeArrowheads="1" noChangeShapeType="1" noTextEdit="1"/>
          </p:cNvSpPr>
          <p:nvPr/>
        </p:nvSpPr>
        <p:spPr bwMode="auto">
          <a:xfrm>
            <a:off x="3276600" y="5105400"/>
            <a:ext cx="2362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/>
              </a:rPr>
              <a:t>Try again</a:t>
            </a:r>
          </a:p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/>
              </a:rPr>
              <a:t>(</a:t>
            </a:r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/>
              </a:rPr>
              <a:t>попробуй еще)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200400" y="5257800"/>
            <a:ext cx="3153427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</a:rPr>
              <a:t>He is</a:t>
            </a:r>
            <a:r>
              <a:rPr lang="en-US" sz="3200" b="1" dirty="0">
                <a:solidFill>
                  <a:srgbClr val="FF0000"/>
                </a:solidFill>
              </a:rPr>
              <a:t> not </a:t>
            </a:r>
            <a:r>
              <a:rPr lang="en-US" sz="3200" b="1" dirty="0" smtClean="0">
                <a:solidFill>
                  <a:srgbClr val="000099"/>
                </a:solidFill>
              </a:rPr>
              <a:t>fat.</a:t>
            </a:r>
            <a:endParaRPr lang="en-US" sz="3200" b="1" dirty="0">
              <a:solidFill>
                <a:srgbClr val="000099"/>
              </a:solidFill>
            </a:endParaRPr>
          </a:p>
          <a:p>
            <a:r>
              <a:rPr lang="en-US" b="1" dirty="0" smtClean="0">
                <a:solidFill>
                  <a:srgbClr val="000099"/>
                </a:solidFill>
              </a:rPr>
              <a:t> 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2133600" y="1371600"/>
            <a:ext cx="4267200" cy="3657600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18" name="AutoShape 18"/>
          <p:cNvSpPr>
            <a:spLocks noChangeArrowheads="1"/>
          </p:cNvSpPr>
          <p:nvPr/>
        </p:nvSpPr>
        <p:spPr bwMode="auto">
          <a:xfrm rot="2947472">
            <a:off x="6400800" y="-76200"/>
            <a:ext cx="1066800" cy="2590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CC"/>
              </a:gs>
              <a:gs pos="100000">
                <a:srgbClr val="FFFF66"/>
              </a:gs>
            </a:gsLst>
            <a:path path="rect">
              <a:fillToRect r="100000" b="10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fat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5619" name="AutoShape 19"/>
          <p:cNvSpPr>
            <a:spLocks noChangeArrowheads="1"/>
          </p:cNvSpPr>
          <p:nvPr/>
        </p:nvSpPr>
        <p:spPr bwMode="auto">
          <a:xfrm rot="5400000">
            <a:off x="7162800" y="1752600"/>
            <a:ext cx="1066800" cy="2590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CC"/>
              </a:gs>
              <a:gs pos="100000">
                <a:srgbClr val="FFFF66"/>
              </a:gs>
            </a:gsLst>
            <a:path path="rect">
              <a:fillToRect l="100000" t="10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pretty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5620" name="AutoShape 20"/>
          <p:cNvSpPr>
            <a:spLocks noChangeArrowheads="1"/>
          </p:cNvSpPr>
          <p:nvPr/>
        </p:nvSpPr>
        <p:spPr bwMode="auto">
          <a:xfrm rot="7142867">
            <a:off x="6934200" y="3352800"/>
            <a:ext cx="1066800" cy="2895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CC"/>
              </a:gs>
              <a:gs pos="100000">
                <a:srgbClr val="FFFF66"/>
              </a:gs>
            </a:gsLst>
            <a:path path="rect">
              <a:fillToRect l="100000" b="10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smart</a:t>
            </a:r>
            <a:endParaRPr lang="ru-RU" sz="3200" b="1" dirty="0">
              <a:solidFill>
                <a:srgbClr val="000099"/>
              </a:solidFill>
            </a:endParaRPr>
          </a:p>
        </p:txBody>
      </p:sp>
      <p:pic>
        <p:nvPicPr>
          <p:cNvPr id="25621" name="Picture 21" descr="pi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76400"/>
            <a:ext cx="171291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22" name="AutoShape 22"/>
          <p:cNvSpPr>
            <a:spLocks noChangeArrowheads="1"/>
          </p:cNvSpPr>
          <p:nvPr/>
        </p:nvSpPr>
        <p:spPr bwMode="auto">
          <a:xfrm rot="-2722263">
            <a:off x="990600" y="0"/>
            <a:ext cx="1066800" cy="2590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CC"/>
              </a:gs>
              <a:gs pos="100000">
                <a:srgbClr val="FFFF66"/>
              </a:gs>
            </a:gsLst>
            <a:path path="rect">
              <a:fillToRect r="100000" b="10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good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5623" name="AutoShape 23"/>
          <p:cNvSpPr>
            <a:spLocks noChangeArrowheads="1"/>
          </p:cNvSpPr>
          <p:nvPr/>
        </p:nvSpPr>
        <p:spPr bwMode="auto">
          <a:xfrm rot="16200000" flipH="1">
            <a:off x="533400" y="2133600"/>
            <a:ext cx="1066800" cy="2133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CC"/>
              </a:gs>
              <a:gs pos="100000">
                <a:srgbClr val="FFFF66"/>
              </a:gs>
            </a:gsLst>
            <a:path path="rect">
              <a:fillToRect l="100000" t="10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brave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5624" name="AutoShape 24"/>
          <p:cNvSpPr>
            <a:spLocks noChangeArrowheads="1"/>
          </p:cNvSpPr>
          <p:nvPr/>
        </p:nvSpPr>
        <p:spPr bwMode="auto">
          <a:xfrm rot="13628976">
            <a:off x="952500" y="3771900"/>
            <a:ext cx="1066800" cy="2514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CC"/>
              </a:gs>
              <a:gs pos="100000">
                <a:srgbClr val="FFFF66"/>
              </a:gs>
            </a:gsLst>
            <a:path path="rect">
              <a:fillToRect r="100000" b="10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3200" b="1">
                <a:solidFill>
                  <a:srgbClr val="000099"/>
                </a:solidFill>
              </a:rPr>
              <a:t>slim</a:t>
            </a:r>
            <a:endParaRPr lang="ru-RU" sz="3200" b="1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3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" dur="1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56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2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56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 nodeType="clickPar">
                      <p:stCondLst>
                        <p:cond delay="0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23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56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 nodeType="clickPar">
                      <p:stCondLst>
                        <p:cond delay="0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7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24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5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 nodeType="clickPar">
                      <p:stCondLst>
                        <p:cond delay="0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20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256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 nodeType="clickPar">
                      <p:stCondLst>
                        <p:cond delay="0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5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 nodeType="clickPar">
                      <p:stCondLst>
                        <p:cond delay="0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256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256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256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44" dur="500" fill="hold"/>
                                        <p:tgtEl>
                                          <p:spTgt spid="256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5" presetID="53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8"/>
                  </p:tgtEl>
                </p:cond>
              </p:nextCondLst>
            </p:seq>
          </p:childTnLst>
        </p:cTn>
      </p:par>
    </p:tnLst>
    <p:bldLst>
      <p:bldP spid="25604" grpId="0"/>
      <p:bldP spid="25609" grpId="0" animBg="1"/>
      <p:bldP spid="25609" grpId="1" animBg="1"/>
      <p:bldP spid="25609" grpId="2" animBg="1"/>
      <p:bldP spid="25609" grpId="3" animBg="1"/>
      <p:bldP spid="25609" grpId="4" animBg="1"/>
      <p:bldP spid="25609" grpId="5" animBg="1"/>
      <p:bldP spid="25609" grpId="6" animBg="1"/>
      <p:bldP spid="25611" grpId="0"/>
      <p:bldP spid="25617" grpId="0" animBg="1"/>
      <p:bldP spid="25618" grpId="0" animBg="1"/>
      <p:bldP spid="25618" grpId="1"/>
      <p:bldP spid="25619" grpId="0" animBg="1"/>
      <p:bldP spid="25620" grpId="0" animBg="1"/>
      <p:bldP spid="25622" grpId="0" animBg="1"/>
      <p:bldP spid="25623" grpId="0" animBg="1"/>
      <p:bldP spid="256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562600" y="7543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447800" y="304800"/>
            <a:ext cx="5627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99"/>
                </a:solidFill>
              </a:rPr>
              <a:t>Выбери слово, которое не подходит к картинке</a:t>
            </a:r>
          </a:p>
        </p:txBody>
      </p:sp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3276600" y="5105400"/>
            <a:ext cx="2362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/>
              </a:rPr>
              <a:t>Try again</a:t>
            </a:r>
          </a:p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/>
              </a:rPr>
              <a:t>(</a:t>
            </a:r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/>
              </a:rPr>
              <a:t>попробуй еще)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200400" y="5257800"/>
            <a:ext cx="3478837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</a:rPr>
              <a:t>He is</a:t>
            </a:r>
            <a:r>
              <a:rPr lang="en-US" sz="3200" b="1" dirty="0">
                <a:solidFill>
                  <a:srgbClr val="FF0000"/>
                </a:solidFill>
              </a:rPr>
              <a:t> not </a:t>
            </a:r>
            <a:r>
              <a:rPr lang="en-US" sz="3200" b="1" dirty="0">
                <a:solidFill>
                  <a:srgbClr val="000099"/>
                </a:solidFill>
              </a:rPr>
              <a:t>slim.</a:t>
            </a:r>
          </a:p>
          <a:p>
            <a:r>
              <a:rPr lang="en-US" b="1" dirty="0" smtClean="0">
                <a:solidFill>
                  <a:srgbClr val="000099"/>
                </a:solidFill>
              </a:rPr>
              <a:t> 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2133600" y="1371600"/>
            <a:ext cx="4267200" cy="3657600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 rot="2947472">
            <a:off x="6400800" y="-76200"/>
            <a:ext cx="1066800" cy="2590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CC"/>
              </a:gs>
              <a:gs pos="100000">
                <a:srgbClr val="FFFF66"/>
              </a:gs>
            </a:gsLst>
            <a:path path="rect">
              <a:fillToRect r="100000" b="10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en-US" sz="3200" b="1">
                <a:solidFill>
                  <a:srgbClr val="000099"/>
                </a:solidFill>
              </a:rPr>
              <a:t>fat</a:t>
            </a:r>
            <a:endParaRPr lang="ru-RU" sz="3200" b="1">
              <a:solidFill>
                <a:srgbClr val="000099"/>
              </a:solidFill>
            </a:endParaRP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 rot="5400000">
            <a:off x="7162800" y="1752600"/>
            <a:ext cx="1066800" cy="2590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CC"/>
              </a:gs>
              <a:gs pos="100000">
                <a:srgbClr val="FFFF66"/>
              </a:gs>
            </a:gsLst>
            <a:path path="rect">
              <a:fillToRect l="100000" t="10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pretty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 rot="7142867">
            <a:off x="6934200" y="3352800"/>
            <a:ext cx="1066800" cy="2895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CC"/>
              </a:gs>
              <a:gs pos="100000">
                <a:srgbClr val="FFFF66"/>
              </a:gs>
            </a:gsLst>
            <a:path path="rect">
              <a:fillToRect l="100000" b="10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smart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 rot="-2722263">
            <a:off x="990600" y="0"/>
            <a:ext cx="1066800" cy="2590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CC"/>
              </a:gs>
              <a:gs pos="100000">
                <a:srgbClr val="FFFF66"/>
              </a:gs>
            </a:gsLst>
            <a:path path="rect">
              <a:fillToRect r="100000" b="10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brave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 rot="16200000" flipH="1">
            <a:off x="533400" y="2133600"/>
            <a:ext cx="1066800" cy="2133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CC"/>
              </a:gs>
              <a:gs pos="100000">
                <a:srgbClr val="FFFF66"/>
              </a:gs>
            </a:gsLst>
            <a:path path="rect">
              <a:fillToRect l="100000" t="10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3200" b="1">
                <a:solidFill>
                  <a:srgbClr val="000099"/>
                </a:solidFill>
              </a:rPr>
              <a:t>big</a:t>
            </a:r>
            <a:endParaRPr lang="ru-RU" sz="3200" b="1">
              <a:solidFill>
                <a:srgbClr val="000099"/>
              </a:solidFill>
            </a:endParaRP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 rot="13628976">
            <a:off x="952500" y="3771900"/>
            <a:ext cx="1066800" cy="2514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CC"/>
              </a:gs>
              <a:gs pos="100000">
                <a:srgbClr val="FFFF66"/>
              </a:gs>
            </a:gsLst>
            <a:path path="rect">
              <a:fillToRect r="100000" b="10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3200" b="1">
                <a:solidFill>
                  <a:srgbClr val="000099"/>
                </a:solidFill>
              </a:rPr>
              <a:t>slim</a:t>
            </a:r>
            <a:endParaRPr lang="ru-RU" sz="3200" b="1">
              <a:solidFill>
                <a:srgbClr val="000099"/>
              </a:solidFill>
            </a:endParaRPr>
          </a:p>
        </p:txBody>
      </p:sp>
      <p:pic>
        <p:nvPicPr>
          <p:cNvPr id="26640" name="Picture 16" descr="6e7def75811cef4c0945327180ed80dc_fu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20796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56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" dur="1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66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900" decel="100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66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66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04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53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9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66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 nodeType="clickPar">
                      <p:stCondLst>
                        <p:cond delay="0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5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66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 nodeType="clickPar">
                      <p:stCondLst>
                        <p:cond delay="0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3" presetClass="entr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66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 nodeType="clickPar">
                      <p:stCondLst>
                        <p:cond delay="0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500" fill="hold"/>
                                        <p:tgtEl>
                                          <p:spTgt spid="2663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2663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2663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2663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7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900" decel="100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3"/>
                  </p:tgtEl>
                </p:cond>
              </p:nextCondLst>
            </p:seq>
          </p:childTnLst>
        </p:cTn>
      </p:par>
    </p:tnLst>
    <p:bldLst>
      <p:bldP spid="26628" grpId="0"/>
      <p:bldP spid="26629" grpId="0" animBg="1"/>
      <p:bldP spid="26629" grpId="1" animBg="1"/>
      <p:bldP spid="26629" grpId="2" animBg="1"/>
      <p:bldP spid="26629" grpId="3" animBg="1"/>
      <p:bldP spid="26629" grpId="4" animBg="1"/>
      <p:bldP spid="26629" grpId="5" animBg="1"/>
      <p:bldP spid="26629" grpId="6" animBg="1"/>
      <p:bldP spid="26631" grpId="0"/>
      <p:bldP spid="26632" grpId="0" animBg="1"/>
      <p:bldP spid="26633" grpId="0" animBg="1"/>
      <p:bldP spid="26633" grpId="1"/>
      <p:bldP spid="26634" grpId="0" animBg="1"/>
      <p:bldP spid="26635" grpId="0" animBg="1"/>
      <p:bldP spid="26637" grpId="0" animBg="1"/>
      <p:bldP spid="26638" grpId="0" animBg="1"/>
      <p:bldP spid="266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562600" y="7543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447800" y="304800"/>
            <a:ext cx="5627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99"/>
                </a:solidFill>
              </a:rPr>
              <a:t>Выбери слово, которое не подходит к картинке</a:t>
            </a:r>
          </a:p>
        </p:txBody>
      </p:sp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3276600" y="5105400"/>
            <a:ext cx="2362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/>
              </a:rPr>
              <a:t>Try again</a:t>
            </a:r>
          </a:p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/>
              </a:rPr>
              <a:t>(</a:t>
            </a:r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/>
              </a:rPr>
              <a:t>попробуй еще)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200400" y="5257800"/>
            <a:ext cx="386195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99"/>
                </a:solidFill>
              </a:rPr>
              <a:t>He </a:t>
            </a:r>
            <a:r>
              <a:rPr lang="en-US" sz="3200" b="1" dirty="0">
                <a:solidFill>
                  <a:srgbClr val="000099"/>
                </a:solidFill>
              </a:rPr>
              <a:t>is</a:t>
            </a:r>
            <a:r>
              <a:rPr lang="en-US" sz="3200" b="1" dirty="0">
                <a:solidFill>
                  <a:srgbClr val="FF0000"/>
                </a:solidFill>
              </a:rPr>
              <a:t> not </a:t>
            </a:r>
            <a:r>
              <a:rPr lang="en-US" sz="3200" b="1" dirty="0" smtClean="0">
                <a:solidFill>
                  <a:srgbClr val="000099"/>
                </a:solidFill>
              </a:rPr>
              <a:t>smart.</a:t>
            </a:r>
            <a:endParaRPr lang="en-US" sz="3200" b="1" dirty="0">
              <a:solidFill>
                <a:srgbClr val="000099"/>
              </a:solidFill>
            </a:endParaRPr>
          </a:p>
          <a:p>
            <a:r>
              <a:rPr lang="en-US" b="1" dirty="0" smtClean="0">
                <a:solidFill>
                  <a:srgbClr val="000099"/>
                </a:solidFill>
              </a:rPr>
              <a:t> 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2133600" y="1371600"/>
            <a:ext cx="4267200" cy="3657600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 rot="2947472">
            <a:off x="6400800" y="-76200"/>
            <a:ext cx="1066800" cy="2590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CC"/>
              </a:gs>
              <a:gs pos="100000">
                <a:srgbClr val="FFFF66"/>
              </a:gs>
            </a:gsLst>
            <a:path path="rect">
              <a:fillToRect r="100000" b="10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en-US" sz="3200" b="1">
                <a:solidFill>
                  <a:srgbClr val="000099"/>
                </a:solidFill>
              </a:rPr>
              <a:t>fat</a:t>
            </a:r>
            <a:endParaRPr lang="ru-RU" sz="3200" b="1">
              <a:solidFill>
                <a:srgbClr val="000099"/>
              </a:solidFill>
            </a:endParaRP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 rot="5400000">
            <a:off x="7162800" y="1752600"/>
            <a:ext cx="1066800" cy="2590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CC"/>
              </a:gs>
              <a:gs pos="100000">
                <a:srgbClr val="FFFF66"/>
              </a:gs>
            </a:gsLst>
            <a:path path="rect">
              <a:fillToRect l="100000" t="10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pretty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 rot="7142867">
            <a:off x="6934200" y="3352800"/>
            <a:ext cx="1066800" cy="2895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CC"/>
              </a:gs>
              <a:gs pos="100000">
                <a:srgbClr val="FFFF66"/>
              </a:gs>
            </a:gsLst>
            <a:path path="rect">
              <a:fillToRect l="100000" b="10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good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 rot="-2722263">
            <a:off x="990600" y="0"/>
            <a:ext cx="1066800" cy="2590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CC"/>
              </a:gs>
              <a:gs pos="100000">
                <a:srgbClr val="FFFF66"/>
              </a:gs>
            </a:gsLst>
            <a:path path="rect">
              <a:fillToRect r="100000" b="10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brave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 rot="16200000" flipH="1">
            <a:off x="533400" y="2133600"/>
            <a:ext cx="1066800" cy="2133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CC"/>
              </a:gs>
              <a:gs pos="100000">
                <a:srgbClr val="FFFF66"/>
              </a:gs>
            </a:gsLst>
            <a:path path="rect">
              <a:fillToRect l="100000" t="10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3200" b="1">
                <a:solidFill>
                  <a:srgbClr val="000099"/>
                </a:solidFill>
              </a:rPr>
              <a:t>big</a:t>
            </a:r>
            <a:endParaRPr lang="ru-RU" sz="3200" b="1">
              <a:solidFill>
                <a:srgbClr val="000099"/>
              </a:solidFill>
            </a:endParaRP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 rot="13628976">
            <a:off x="952500" y="3771900"/>
            <a:ext cx="1066800" cy="2514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CC"/>
              </a:gs>
              <a:gs pos="100000">
                <a:srgbClr val="FFFF66"/>
              </a:gs>
            </a:gsLst>
            <a:path path="rect">
              <a:fillToRect r="100000" b="10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</a:rPr>
              <a:t>smart</a:t>
            </a:r>
            <a:endParaRPr lang="ru-RU" sz="3200" b="1" dirty="0">
              <a:solidFill>
                <a:srgbClr val="000099"/>
              </a:solidFill>
            </a:endParaRPr>
          </a:p>
        </p:txBody>
      </p:sp>
      <p:pic>
        <p:nvPicPr>
          <p:cNvPr id="26" name="Picture 10" descr="Recoverd_jpg_file(133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17" t="17619" r="-270"/>
          <a:stretch>
            <a:fillRect/>
          </a:stretch>
        </p:blipFill>
        <p:spPr bwMode="auto">
          <a:xfrm>
            <a:off x="3276600" y="2060848"/>
            <a:ext cx="2057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61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3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4" dur="1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66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 nodeType="clickPar">
                      <p:stCondLst>
                        <p:cond delay="0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66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 nodeType="clickPar">
                      <p:stCondLst>
                        <p:cond delay="0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8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66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 nodeType="clickPar">
                      <p:stCondLst>
                        <p:cond delay="0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13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5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53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66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5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66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 nodeType="clickPar">
                      <p:stCondLst>
                        <p:cond delay="0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4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266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 nodeType="clickPar">
                      <p:stCondLst>
                        <p:cond delay="0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2663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2663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2663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2663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3"/>
                  </p:tgtEl>
                </p:cond>
              </p:nextCondLst>
            </p:seq>
          </p:childTnLst>
        </p:cTn>
      </p:par>
    </p:tnLst>
    <p:bldLst>
      <p:bldP spid="26628" grpId="0"/>
      <p:bldP spid="26629" grpId="0" animBg="1"/>
      <p:bldP spid="26629" grpId="1" animBg="1"/>
      <p:bldP spid="26629" grpId="2" animBg="1"/>
      <p:bldP spid="26629" grpId="3" animBg="1"/>
      <p:bldP spid="26629" grpId="4" animBg="1"/>
      <p:bldP spid="26629" grpId="5" animBg="1"/>
      <p:bldP spid="26629" grpId="6" animBg="1"/>
      <p:bldP spid="26631" grpId="0"/>
      <p:bldP spid="26632" grpId="0" animBg="1"/>
      <p:bldP spid="26633" grpId="0" animBg="1"/>
      <p:bldP spid="26633" grpId="1"/>
      <p:bldP spid="26634" grpId="0" animBg="1"/>
      <p:bldP spid="26635" grpId="0" animBg="1"/>
      <p:bldP spid="26637" grpId="0" animBg="1"/>
      <p:bldP spid="26638" grpId="0" animBg="1"/>
      <p:bldP spid="266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5116891" y="168489"/>
            <a:ext cx="2114681" cy="65556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g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ood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b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ad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b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rave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p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retty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s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mart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s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ad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f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at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s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lim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m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erry 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big</a:t>
            </a:r>
          </a:p>
        </p:txBody>
      </p:sp>
      <p:sp>
        <p:nvSpPr>
          <p:cNvPr id="3" name="Овал 2">
            <a:hlinkClick r:id="rId2" action="ppaction://hlinkfile"/>
          </p:cNvPr>
          <p:cNvSpPr/>
          <p:nvPr/>
        </p:nvSpPr>
        <p:spPr>
          <a:xfrm>
            <a:off x="467544" y="5373216"/>
            <a:ext cx="12961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79211" y="514563"/>
            <a:ext cx="4637680" cy="13018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Послушай как описывает друга Билли (с.71, упр.1).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Опиши сказочного героя, используя слова:</a:t>
            </a:r>
            <a:endParaRPr kumimoji="1" lang="en-US" b="1" dirty="0" smtClean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6620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6850" y="1244600"/>
            <a:ext cx="6210300" cy="436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>
              <a:effectLst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ea typeface="Times New Roman"/>
                <a:cs typeface="Times New Roman"/>
              </a:rPr>
              <a:t> 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pic>
        <p:nvPicPr>
          <p:cNvPr id="3" name="Picture 10" descr="7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047" y="1244600"/>
            <a:ext cx="272415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8" descr="3F8FFD39"/>
          <p:cNvPicPr/>
          <p:nvPr/>
        </p:nvPicPr>
        <p:blipFill>
          <a:blip r:embed="rId3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24" t="47215" r="13950" b="33159"/>
          <a:stretch>
            <a:fillRect/>
          </a:stretch>
        </p:blipFill>
        <p:spPr bwMode="auto">
          <a:xfrm>
            <a:off x="4158197" y="1209183"/>
            <a:ext cx="355727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478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9552" y="260648"/>
            <a:ext cx="2160240" cy="2108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9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[æ]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239568" y="248491"/>
            <a:ext cx="2160240" cy="21236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9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</a:t>
            </a:r>
            <a:r>
              <a:rPr kumimoji="1" lang="en-US" sz="9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  <a:r>
              <a:rPr kumimoji="1" lang="en-US" sz="9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]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703754" y="241738"/>
            <a:ext cx="2160240" cy="2108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9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[e]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87245" y="620688"/>
            <a:ext cx="4012747" cy="5078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Какие это звуки:</a:t>
            </a:r>
            <a:endParaRPr kumimoji="1" lang="en-US" b="1" dirty="0" smtClean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617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5116891" y="168489"/>
            <a:ext cx="2114681" cy="65556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g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ood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b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ad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b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rave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p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retty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s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mart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s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ad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f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at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s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lim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m</a:t>
            </a: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erry </a:t>
            </a:r>
          </a:p>
          <a:p>
            <a:pPr marL="742950" indent="-7429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sz="28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big</a:t>
            </a:r>
          </a:p>
        </p:txBody>
      </p:sp>
      <p:sp>
        <p:nvSpPr>
          <p:cNvPr id="3" name="Овал 2">
            <a:hlinkClick r:id="rId2" action="ppaction://hlinkfile"/>
          </p:cNvPr>
          <p:cNvSpPr/>
          <p:nvPr/>
        </p:nvSpPr>
        <p:spPr>
          <a:xfrm>
            <a:off x="467544" y="5373216"/>
            <a:ext cx="12961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79211" y="514563"/>
            <a:ext cx="4308813" cy="9233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Назови гласные буквы  в словах, какие правила чтения тебе известны:</a:t>
            </a:r>
            <a:endParaRPr kumimoji="1" lang="en-US" b="1" dirty="0" smtClean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8744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6653" y="153097"/>
            <a:ext cx="3810000" cy="35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660033"/>
                </a:solidFill>
                <a:latin typeface="Comic Sans MS" panose="030F0702030302020204" pitchFamily="66" charset="0"/>
              </a:rPr>
              <a:t>   </a:t>
            </a:r>
            <a:r>
              <a:rPr lang="en-US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Ii [i</a:t>
            </a:r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]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4800" b="1" dirty="0" smtClean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     </a:t>
            </a:r>
            <a:endParaRPr lang="en-US" sz="4800" b="1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971600" y="1608697"/>
            <a:ext cx="1443024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slim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73231" y="2544801"/>
            <a:ext cx="1156086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big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15816" y="153097"/>
            <a:ext cx="3810000" cy="1210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660033"/>
                </a:solidFill>
                <a:latin typeface="Comic Sans MS" panose="030F0702030302020204" pitchFamily="66" charset="0"/>
              </a:rPr>
              <a:t>   </a:t>
            </a:r>
            <a:r>
              <a:rPr lang="en-US" sz="54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Aa</a:t>
            </a:r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[</a:t>
            </a:r>
            <a:r>
              <a:rPr lang="en-US" sz="5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æ</a:t>
            </a:r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635896" y="1609494"/>
            <a:ext cx="1386918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bad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637527" y="2545598"/>
            <a:ext cx="1313180" cy="13388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>
                <a:solidFill>
                  <a:srgbClr val="000066"/>
                </a:solidFill>
                <a:latin typeface="Comic Sans MS" panose="030F0702030302020204" pitchFamily="66" charset="0"/>
              </a:rPr>
              <a:t>s</a:t>
            </a: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ad</a:t>
            </a:r>
          </a:p>
        </p:txBody>
      </p:sp>
    </p:spTree>
    <p:extLst>
      <p:ext uri="{BB962C8B-B14F-4D97-AF65-F5344CB8AC3E}">
        <p14:creationId xmlns:p14="http://schemas.microsoft.com/office/powerpoint/2010/main" val="83211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523915"/>
            <a:ext cx="3810000" cy="35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660033"/>
                </a:solidFill>
                <a:latin typeface="Comic Sans MS" panose="030F0702030302020204" pitchFamily="66" charset="0"/>
              </a:rPr>
              <a:t>   </a:t>
            </a:r>
            <a:r>
              <a:rPr lang="en-US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Ii [i</a:t>
            </a:r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]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4800" b="1" dirty="0" smtClean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     </a:t>
            </a:r>
            <a:endParaRPr lang="en-US" sz="4800" b="1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971600" y="1608697"/>
            <a:ext cx="1443024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slim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73231" y="2544801"/>
            <a:ext cx="1156086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big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35760" y="558202"/>
            <a:ext cx="3810000" cy="1210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660033"/>
                </a:solidFill>
                <a:latin typeface="Comic Sans MS" panose="030F0702030302020204" pitchFamily="66" charset="0"/>
              </a:rPr>
              <a:t>   </a:t>
            </a:r>
            <a:r>
              <a:rPr lang="en-US" sz="54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Aa</a:t>
            </a:r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[</a:t>
            </a:r>
            <a:r>
              <a:rPr lang="en-US" sz="5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æ</a:t>
            </a:r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196802" y="1609494"/>
            <a:ext cx="1386918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bad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198433" y="2545598"/>
            <a:ext cx="1313180" cy="13388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>
                <a:solidFill>
                  <a:srgbClr val="000066"/>
                </a:solidFill>
                <a:latin typeface="Comic Sans MS" panose="030F0702030302020204" pitchFamily="66" charset="0"/>
              </a:rPr>
              <a:t>s</a:t>
            </a: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ad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777992" y="1700808"/>
            <a:ext cx="2161169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merry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779623" y="2636912"/>
            <a:ext cx="2313454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pretty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768673" y="239877"/>
            <a:ext cx="2907783" cy="13388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Сформулируй правила чтения гласной буквы Ее в словах:</a:t>
            </a:r>
            <a:endParaRPr kumimoji="1" lang="en-US" b="1" dirty="0" smtClean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4000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80261" y="153096"/>
            <a:ext cx="3810000" cy="35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660033"/>
                </a:solidFill>
                <a:latin typeface="Comic Sans MS" panose="030F0702030302020204" pitchFamily="66" charset="0"/>
              </a:rPr>
              <a:t>   </a:t>
            </a:r>
            <a:r>
              <a:rPr lang="en-US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Ii [i</a:t>
            </a:r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]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4800" b="1" dirty="0" smtClean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     </a:t>
            </a:r>
            <a:endParaRPr lang="en-US" sz="4800" b="1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971600" y="1608697"/>
            <a:ext cx="1443024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slim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73231" y="2544801"/>
            <a:ext cx="1156086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big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24586" y="175955"/>
            <a:ext cx="3810000" cy="1210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660033"/>
                </a:solidFill>
                <a:latin typeface="Comic Sans MS" panose="030F0702030302020204" pitchFamily="66" charset="0"/>
              </a:rPr>
              <a:t>   </a:t>
            </a:r>
            <a:r>
              <a:rPr lang="en-US" sz="54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Aa</a:t>
            </a:r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[</a:t>
            </a:r>
            <a:r>
              <a:rPr lang="en-US" sz="5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æ</a:t>
            </a:r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196802" y="1609494"/>
            <a:ext cx="1386918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bad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198433" y="2545598"/>
            <a:ext cx="1313180" cy="13388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>
                <a:solidFill>
                  <a:srgbClr val="000066"/>
                </a:solidFill>
                <a:latin typeface="Comic Sans MS" panose="030F0702030302020204" pitchFamily="66" charset="0"/>
              </a:rPr>
              <a:t>s</a:t>
            </a: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ad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777992" y="1700808"/>
            <a:ext cx="2584362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err="1" smtClean="0">
                <a:solidFill>
                  <a:srgbClr val="000066"/>
                </a:solidFill>
                <a:latin typeface="Comic Sans MS" panose="030F0702030302020204" pitchFamily="66" charset="0"/>
              </a:rPr>
              <a:t>mer-ry</a:t>
            </a:r>
            <a:endParaRPr kumimoji="1" lang="en-US" sz="5400" b="1" dirty="0" smtClean="0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779623" y="2636912"/>
            <a:ext cx="2736647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err="1" smtClean="0">
                <a:solidFill>
                  <a:srgbClr val="000066"/>
                </a:solidFill>
                <a:latin typeface="Comic Sans MS" panose="030F0702030302020204" pitchFamily="66" charset="0"/>
              </a:rPr>
              <a:t>pret-ty</a:t>
            </a:r>
            <a:endParaRPr kumimoji="1" lang="en-US" sz="5400" b="1" dirty="0" smtClean="0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220072" y="201600"/>
            <a:ext cx="3810000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660033"/>
                </a:solidFill>
                <a:latin typeface="Comic Sans MS" panose="030F0702030302020204" pitchFamily="66" charset="0"/>
              </a:rPr>
              <a:t>   </a:t>
            </a:r>
            <a:r>
              <a:rPr lang="en-US" sz="54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Ee</a:t>
            </a:r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[</a:t>
            </a:r>
            <a:r>
              <a:rPr lang="en-US" sz="5400" b="1" dirty="0">
                <a:solidFill>
                  <a:srgbClr val="FF0000"/>
                </a:solidFill>
                <a:latin typeface="Book Antiqua" panose="02040602050305030304" pitchFamily="18" charset="0"/>
              </a:rPr>
              <a:t>e</a:t>
            </a:r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75425" y="4365104"/>
            <a:ext cx="2907783" cy="13388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Сформулируй правила чтения гласной буквы Ее в словах:</a:t>
            </a:r>
            <a:endParaRPr kumimoji="1" lang="en-US" b="1" dirty="0" smtClean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6675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1043608" y="188640"/>
            <a:ext cx="6576392" cy="644076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4400" b="1">
                <a:solidFill>
                  <a:srgbClr val="FF0066"/>
                </a:solidFill>
              </a:rPr>
              <a:t>        </a:t>
            </a:r>
            <a:r>
              <a:rPr lang="en-US" sz="4400" b="1">
                <a:solidFill>
                  <a:srgbClr val="0000FF"/>
                </a:solidFill>
              </a:rPr>
              <a:t>Ee [e]</a:t>
            </a:r>
            <a:endParaRPr lang="en-US" sz="4400" b="1">
              <a:solidFill>
                <a:srgbClr val="0000FF"/>
              </a:solidFill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4400" b="1">
                <a:solidFill>
                  <a:srgbClr val="FF0066"/>
                </a:solidFill>
                <a:cs typeface="Arial" charset="0"/>
              </a:rPr>
              <a:t>   t</a:t>
            </a:r>
            <a:r>
              <a:rPr lang="en-US" sz="4400" b="1">
                <a:solidFill>
                  <a:srgbClr val="0000FF"/>
                </a:solidFill>
                <a:cs typeface="Arial" charset="0"/>
              </a:rPr>
              <a:t>e</a:t>
            </a:r>
            <a:r>
              <a:rPr lang="en-US" sz="4400" b="1">
                <a:solidFill>
                  <a:srgbClr val="FF0066"/>
                </a:solidFill>
                <a:cs typeface="Arial" charset="0"/>
              </a:rPr>
              <a:t>n          r</a:t>
            </a:r>
            <a:r>
              <a:rPr lang="en-US" sz="4400" b="1">
                <a:solidFill>
                  <a:srgbClr val="0000FF"/>
                </a:solidFill>
                <a:cs typeface="Arial" charset="0"/>
              </a:rPr>
              <a:t>e</a:t>
            </a:r>
            <a:r>
              <a:rPr lang="en-US" sz="4400" b="1">
                <a:solidFill>
                  <a:srgbClr val="FF0066"/>
                </a:solidFill>
                <a:cs typeface="Arial" charset="0"/>
              </a:rPr>
              <a:t>d</a:t>
            </a:r>
          </a:p>
          <a:p>
            <a:pPr>
              <a:lnSpc>
                <a:spcPct val="150000"/>
              </a:lnSpc>
            </a:pPr>
            <a:r>
              <a:rPr lang="en-US" sz="4400" b="1">
                <a:solidFill>
                  <a:srgbClr val="FF0066"/>
                </a:solidFill>
                <a:cs typeface="Arial" charset="0"/>
              </a:rPr>
              <a:t>   p</a:t>
            </a:r>
            <a:r>
              <a:rPr lang="en-US" sz="4400" b="1">
                <a:solidFill>
                  <a:srgbClr val="0000FF"/>
                </a:solidFill>
                <a:cs typeface="Arial" charset="0"/>
              </a:rPr>
              <a:t>e</a:t>
            </a:r>
            <a:r>
              <a:rPr lang="en-US" sz="4400" b="1">
                <a:solidFill>
                  <a:srgbClr val="FF0066"/>
                </a:solidFill>
                <a:cs typeface="Arial" charset="0"/>
              </a:rPr>
              <a:t>n        h</a:t>
            </a:r>
            <a:r>
              <a:rPr lang="en-US" sz="4400" b="1">
                <a:solidFill>
                  <a:srgbClr val="0000FF"/>
                </a:solidFill>
                <a:cs typeface="Arial" charset="0"/>
              </a:rPr>
              <a:t>e</a:t>
            </a:r>
            <a:r>
              <a:rPr lang="en-US" sz="4400" b="1">
                <a:solidFill>
                  <a:srgbClr val="FF0066"/>
                </a:solidFill>
                <a:cs typeface="Arial" charset="0"/>
              </a:rPr>
              <a:t>n</a:t>
            </a:r>
          </a:p>
          <a:p>
            <a:pPr>
              <a:lnSpc>
                <a:spcPct val="150000"/>
              </a:lnSpc>
            </a:pPr>
            <a:r>
              <a:rPr lang="en-US" sz="4400" b="1">
                <a:solidFill>
                  <a:srgbClr val="FF0066"/>
                </a:solidFill>
                <a:cs typeface="Arial" charset="0"/>
              </a:rPr>
              <a:t>      a r</a:t>
            </a:r>
            <a:r>
              <a:rPr lang="en-US" sz="4400" b="1">
                <a:solidFill>
                  <a:srgbClr val="0000FF"/>
                </a:solidFill>
                <a:cs typeface="Arial" charset="0"/>
              </a:rPr>
              <a:t>e</a:t>
            </a:r>
            <a:r>
              <a:rPr lang="en-US" sz="4400" b="1">
                <a:solidFill>
                  <a:srgbClr val="FF0066"/>
                </a:solidFill>
                <a:cs typeface="Arial" charset="0"/>
              </a:rPr>
              <a:t>d cat</a:t>
            </a:r>
          </a:p>
          <a:p>
            <a:pPr>
              <a:lnSpc>
                <a:spcPct val="150000"/>
              </a:lnSpc>
            </a:pPr>
            <a:r>
              <a:rPr lang="en-US" sz="4400" b="1">
                <a:solidFill>
                  <a:srgbClr val="FF0066"/>
                </a:solidFill>
                <a:cs typeface="Arial" charset="0"/>
              </a:rPr>
              <a:t>T</a:t>
            </a:r>
            <a:r>
              <a:rPr lang="en-US" sz="4400" b="1">
                <a:solidFill>
                  <a:srgbClr val="0000FF"/>
                </a:solidFill>
                <a:cs typeface="Arial" charset="0"/>
              </a:rPr>
              <a:t>e</a:t>
            </a:r>
            <a:r>
              <a:rPr lang="en-US" sz="4400" b="1">
                <a:solidFill>
                  <a:srgbClr val="FF0066"/>
                </a:solidFill>
                <a:cs typeface="Arial" charset="0"/>
              </a:rPr>
              <a:t>d’s p</a:t>
            </a:r>
            <a:r>
              <a:rPr lang="en-US" sz="4400" b="1">
                <a:solidFill>
                  <a:srgbClr val="0000FF"/>
                </a:solidFill>
                <a:cs typeface="Arial" charset="0"/>
              </a:rPr>
              <a:t>e</a:t>
            </a:r>
            <a:r>
              <a:rPr lang="en-US" sz="4400" b="1">
                <a:solidFill>
                  <a:srgbClr val="FF0066"/>
                </a:solidFill>
                <a:cs typeface="Arial" charset="0"/>
              </a:rPr>
              <a:t>n is r</a:t>
            </a:r>
            <a:r>
              <a:rPr lang="en-US" sz="4400" b="1">
                <a:solidFill>
                  <a:srgbClr val="0000FF"/>
                </a:solidFill>
                <a:cs typeface="Arial" charset="0"/>
              </a:rPr>
              <a:t>e</a:t>
            </a:r>
            <a:r>
              <a:rPr lang="en-US" sz="4400" b="1">
                <a:solidFill>
                  <a:srgbClr val="FF0066"/>
                </a:solidFill>
                <a:cs typeface="Arial" charset="0"/>
              </a:rPr>
              <a:t>d.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95536" y="332656"/>
            <a:ext cx="2907783" cy="4708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Прочти:</a:t>
            </a:r>
            <a:endParaRPr kumimoji="1" lang="en-US" b="1" dirty="0" smtClean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2819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67544" y="1342510"/>
            <a:ext cx="2044404" cy="15696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[e]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11560" y="764704"/>
            <a:ext cx="6408712" cy="9233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chemeClr val="bg1">
                    <a:lumMod val="10000"/>
                  </a:schemeClr>
                </a:solidFill>
                <a:latin typeface="+mj-lt"/>
                <a:cs typeface="Aharoni" panose="02010803020104030203" pitchFamily="2" charset="-79"/>
              </a:rPr>
              <a:t>Ex.7 p.72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41292" y="349206"/>
            <a:ext cx="7659100" cy="4708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Выпиши слова, в которых есть звук:</a:t>
            </a:r>
            <a:endParaRPr kumimoji="1" lang="en-US" b="1" dirty="0" smtClean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2819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67544" y="1342510"/>
            <a:ext cx="8136904" cy="15696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Ee</a:t>
            </a:r>
            <a:r>
              <a:rPr kumimoji="1"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[e]:</a:t>
            </a:r>
            <a:r>
              <a:rPr kumimoji="1" lang="en-US" sz="9600" b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sz="9600" b="1" u="sng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1" lang="en-US" sz="9600" b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n, </a:t>
            </a:r>
            <a:r>
              <a:rPr kumimoji="1"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83568" y="692696"/>
            <a:ext cx="6408712" cy="9233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chemeClr val="bg1">
                    <a:lumMod val="10000"/>
                  </a:schemeClr>
                </a:solidFill>
                <a:latin typeface="+mj-lt"/>
                <a:cs typeface="Aharoni" panose="02010803020104030203" pitchFamily="2" charset="-79"/>
              </a:rPr>
              <a:t>Ex.7 p.72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41292" y="349206"/>
            <a:ext cx="7659100" cy="5078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Выпиши слова, в которых есть звук (пример):</a:t>
            </a:r>
            <a:endParaRPr kumimoji="1" lang="en-US" b="1" dirty="0" smtClean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626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67544" y="1342510"/>
            <a:ext cx="8136904" cy="258532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Ee</a:t>
            </a:r>
            <a:r>
              <a:rPr kumimoji="1"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[e]: </a:t>
            </a:r>
            <a:r>
              <a:rPr kumimoji="1" lang="en-US" sz="6600" b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sz="6600" b="1" u="sng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1" lang="en-US" sz="6600" b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n, r</a:t>
            </a:r>
            <a:r>
              <a:rPr kumimoji="1" lang="en-US" sz="6600" b="1" u="sng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1" lang="en-US" sz="6600" b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d, t</a:t>
            </a:r>
            <a:r>
              <a:rPr kumimoji="1" lang="en-US" sz="6600" b="1" u="sng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1" lang="en-US" sz="6600" b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n, h</a:t>
            </a:r>
            <a:r>
              <a:rPr kumimoji="1" lang="en-US" sz="6600" b="1" u="sng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1" lang="en-US" sz="6600" b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n. </a:t>
            </a:r>
            <a:r>
              <a:rPr kumimoji="1" lang="en-US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83568" y="419180"/>
            <a:ext cx="6408712" cy="9233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chemeClr val="bg1">
                    <a:lumMod val="10000"/>
                  </a:schemeClr>
                </a:solidFill>
                <a:latin typeface="+mj-lt"/>
                <a:cs typeface="Aharoni" panose="02010803020104030203" pitchFamily="2" charset="-79"/>
              </a:rPr>
              <a:t>Ex.7 p.72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91806" y="183762"/>
            <a:ext cx="7659100" cy="4708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Проверь:</a:t>
            </a:r>
            <a:endParaRPr kumimoji="1" lang="en-US" b="1" dirty="0" smtClean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365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11600" y="692696"/>
            <a:ext cx="8252888" cy="230832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4800" b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 больше всего удалось…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4800" b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Теперь я могу…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4800" b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хочу отметить работу…</a:t>
            </a:r>
            <a:endParaRPr kumimoji="1" lang="en-US" sz="4800" b="1" dirty="0" smtClean="0">
              <a:solidFill>
                <a:schemeClr val="bg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41292" y="349206"/>
            <a:ext cx="7659100" cy="4708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Закончи предложени</a:t>
            </a:r>
            <a:r>
              <a:rPr kumimoji="1" lang="ru-RU" b="1" dirty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я</a:t>
            </a: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  <a:endParaRPr kumimoji="1" lang="en-US" b="1" dirty="0" smtClean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970252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11600" y="692696"/>
            <a:ext cx="8252888" cy="21236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6600" b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c. 37, </a:t>
            </a:r>
            <a:r>
              <a:rPr kumimoji="1" lang="ru-RU" sz="6600" b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у.1, 2, 4(РТ)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6600" b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рассказ о друге</a:t>
            </a:r>
            <a:endParaRPr kumimoji="1" lang="en-US" sz="6600" b="1" dirty="0" smtClean="0">
              <a:solidFill>
                <a:schemeClr val="bg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117964" y="756676"/>
            <a:ext cx="720080" cy="851322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41292" y="349206"/>
            <a:ext cx="7659100" cy="4708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Домашнее задание:</a:t>
            </a:r>
            <a:endParaRPr kumimoji="1" lang="en-US" b="1" dirty="0" smtClean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337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9552" y="260648"/>
            <a:ext cx="2044404" cy="15696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[æ]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3802" y="1484784"/>
            <a:ext cx="1686680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good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37812" y="2492895"/>
            <a:ext cx="1386918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bad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78739" y="3314308"/>
            <a:ext cx="2105063" cy="13388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smart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41222" y="4149080"/>
            <a:ext cx="1313180" cy="13388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>
                <a:solidFill>
                  <a:srgbClr val="000066"/>
                </a:solidFill>
                <a:latin typeface="Comic Sans MS" panose="030F0702030302020204" pitchFamily="66" charset="0"/>
              </a:rPr>
              <a:t>s</a:t>
            </a: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ad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22787" y="5013176"/>
            <a:ext cx="2161169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merry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203848" y="1415887"/>
            <a:ext cx="1156086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big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040771" y="2355101"/>
            <a:ext cx="2313454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pretty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24730" y="260648"/>
            <a:ext cx="4707510" cy="5078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Выберите слова, в которых есть звук:</a:t>
            </a:r>
            <a:endParaRPr kumimoji="1" lang="en-US" b="1" dirty="0" smtClean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66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9552" y="260648"/>
            <a:ext cx="2044404" cy="15696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[æ]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55576" y="1700808"/>
            <a:ext cx="1386918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bad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57207" y="2636912"/>
            <a:ext cx="1313180" cy="13388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>
                <a:solidFill>
                  <a:srgbClr val="000066"/>
                </a:solidFill>
                <a:latin typeface="Comic Sans MS" panose="030F0702030302020204" pitchFamily="66" charset="0"/>
              </a:rPr>
              <a:t>s</a:t>
            </a: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ad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024730" y="260648"/>
            <a:ext cx="4707510" cy="4708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Проверь:</a:t>
            </a:r>
            <a:endParaRPr kumimoji="1" lang="en-US" b="1" dirty="0" smtClean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6633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9552" y="260648"/>
            <a:ext cx="2044404" cy="15696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[i]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3802" y="1484784"/>
            <a:ext cx="1443024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slim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37812" y="2492895"/>
            <a:ext cx="1249060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fat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78739" y="3314308"/>
            <a:ext cx="2037737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brave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41222" y="4149080"/>
            <a:ext cx="1156086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big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41222" y="5157192"/>
            <a:ext cx="1386918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bad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203848" y="1415887"/>
            <a:ext cx="1686680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good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24730" y="260648"/>
            <a:ext cx="4707510" cy="5078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Выберите слова, в которых есть звук:</a:t>
            </a:r>
            <a:endParaRPr kumimoji="1" lang="en-US" b="1" dirty="0" smtClean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9486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9552" y="260648"/>
            <a:ext cx="2044404" cy="15696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[i]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55576" y="1700808"/>
            <a:ext cx="1443024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slim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57207" y="2636912"/>
            <a:ext cx="1156086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big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024730" y="260648"/>
            <a:ext cx="4707510" cy="4708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Проверь:</a:t>
            </a:r>
            <a:endParaRPr kumimoji="1" lang="en-US" b="1" dirty="0" smtClean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252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9552" y="260648"/>
            <a:ext cx="2044404" cy="15696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[e]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3802" y="1484784"/>
            <a:ext cx="1686680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good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37812" y="2492895"/>
            <a:ext cx="2161169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merry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78739" y="3314308"/>
            <a:ext cx="2105063" cy="13388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smart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41222" y="4149080"/>
            <a:ext cx="2037737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brave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22787" y="5013176"/>
            <a:ext cx="2313454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pretty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203848" y="1415887"/>
            <a:ext cx="1386918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bad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040771" y="2355101"/>
            <a:ext cx="1443024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slim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24730" y="260648"/>
            <a:ext cx="4707510" cy="5078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Выберите слова, в которых есть звук:</a:t>
            </a:r>
            <a:endParaRPr kumimoji="1" lang="en-US" b="1" dirty="0" smtClean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9084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9552" y="260648"/>
            <a:ext cx="2044404" cy="15696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[e]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55576" y="1700808"/>
            <a:ext cx="2161169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merry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57207" y="2636912"/>
            <a:ext cx="2313454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pretty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024730" y="260648"/>
            <a:ext cx="4707510" cy="4708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Проверь:</a:t>
            </a:r>
            <a:endParaRPr kumimoji="1" lang="en-US" b="1" dirty="0" smtClean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1805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9552" y="260648"/>
            <a:ext cx="2044404" cy="15696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[æ]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55576" y="1700808"/>
            <a:ext cx="1386918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bad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57207" y="2636912"/>
            <a:ext cx="1313180" cy="13388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>
                <a:solidFill>
                  <a:srgbClr val="000066"/>
                </a:solidFill>
                <a:latin typeface="Comic Sans MS" panose="030F0702030302020204" pitchFamily="66" charset="0"/>
              </a:rPr>
              <a:t>s</a:t>
            </a: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ad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059832" y="272013"/>
            <a:ext cx="2044404" cy="15696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[i]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275856" y="1712173"/>
            <a:ext cx="1443024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slim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77487" y="2648277"/>
            <a:ext cx="1156086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big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561968" y="260648"/>
            <a:ext cx="2044404" cy="15696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[e]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777992" y="1700808"/>
            <a:ext cx="2161169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merry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779623" y="2636912"/>
            <a:ext cx="2313454" cy="12010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5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pretty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024730" y="260648"/>
            <a:ext cx="4707510" cy="5078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b="1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Обрати внимание на чтение гласных букв:</a:t>
            </a:r>
            <a:endParaRPr kumimoji="1" lang="en-US" b="1" dirty="0" smtClean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0176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7">
      <a:dk1>
        <a:srgbClr val="FF9B58"/>
      </a:dk1>
      <a:lt1>
        <a:srgbClr val="FFE0CB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529</TotalTime>
  <Words>513</Words>
  <Application>Microsoft Office PowerPoint</Application>
  <PresentationFormat>Экран (4:3)</PresentationFormat>
  <Paragraphs>212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15</cp:revision>
  <dcterms:created xsi:type="dcterms:W3CDTF">2016-02-07T11:07:58Z</dcterms:created>
  <dcterms:modified xsi:type="dcterms:W3CDTF">2016-02-14T12:21:51Z</dcterms:modified>
</cp:coreProperties>
</file>